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119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1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85" r:id="rId18"/>
    <p:sldId id="293" r:id="rId19"/>
    <p:sldId id="294" r:id="rId20"/>
    <p:sldId id="269" r:id="rId21"/>
    <p:sldId id="270" r:id="rId22"/>
    <p:sldId id="288" r:id="rId23"/>
    <p:sldId id="287" r:id="rId24"/>
    <p:sldId id="289" r:id="rId25"/>
    <p:sldId id="284" r:id="rId26"/>
    <p:sldId id="290" r:id="rId27"/>
    <p:sldId id="291" r:id="rId28"/>
    <p:sldId id="292" r:id="rId29"/>
    <p:sldId id="295" r:id="rId30"/>
    <p:sldId id="302" r:id="rId31"/>
    <p:sldId id="296" r:id="rId32"/>
    <p:sldId id="303" r:id="rId33"/>
    <p:sldId id="271" r:id="rId34"/>
    <p:sldId id="304" r:id="rId35"/>
    <p:sldId id="297" r:id="rId36"/>
    <p:sldId id="305" r:id="rId37"/>
    <p:sldId id="280" r:id="rId38"/>
    <p:sldId id="281" r:id="rId39"/>
    <p:sldId id="306" r:id="rId40"/>
    <p:sldId id="307" r:id="rId41"/>
    <p:sldId id="282" r:id="rId42"/>
    <p:sldId id="283" r:id="rId43"/>
  </p:sldIdLst>
  <p:sldSz cx="12192000" cy="6858000"/>
  <p:notesSz cx="6858000" cy="12192000"/>
  <p:embeddedFontLst>
    <p:embeddedFont>
      <p:font typeface="MiSans" pitchFamily="34" charset="-122"/>
      <p:regular r:id="rId49"/>
    </p:embeddedFont>
    <p:embeddedFont>
      <p:font typeface="MiSans" pitchFamily="34" charset="-120"/>
      <p:regular r:id="rId50"/>
    </p:embeddedFont>
    <p:embeddedFont>
      <p:font typeface="黑体" panose="02010609060101010101" charset="-122"/>
      <p:regular r:id="rId51"/>
    </p:embeddedFont>
    <p:embeddedFont>
      <p:font typeface="Noto Sans SC" panose="020B0200000000000000" pitchFamily="34" charset="-122"/>
      <p:regular r:id="rId52"/>
    </p:embeddedFont>
    <p:embeddedFont>
      <p:font typeface="Noto Sans SC" panose="020B0200000000000000" pitchFamily="34" charset="-120"/>
      <p:regular r:id="rId53"/>
    </p:embeddedFont>
    <p:embeddedFont>
      <p:font typeface="Calibri" panose="020F0502020204030204" charset="0"/>
      <p:regular r:id="rId54"/>
      <p:bold r:id="rId55"/>
      <p:italic r:id="rId56"/>
      <p:boldItalic r:id="rId57"/>
    </p:embeddedFont>
    <p:embeddedFont>
      <p:font typeface="等线" panose="02010600030101010101" charset="-122"/>
      <p:regular r:id="rId58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8" Type="http://schemas.openxmlformats.org/officeDocument/2006/relationships/font" Target="fonts/font10.fntdata"/><Relationship Id="rId57" Type="http://schemas.openxmlformats.org/officeDocument/2006/relationships/font" Target="fonts/font9.fntdata"/><Relationship Id="rId56" Type="http://schemas.openxmlformats.org/officeDocument/2006/relationships/font" Target="fonts/font8.fntdata"/><Relationship Id="rId55" Type="http://schemas.openxmlformats.org/officeDocument/2006/relationships/font" Target="fonts/font7.fntdata"/><Relationship Id="rId54" Type="http://schemas.openxmlformats.org/officeDocument/2006/relationships/font" Target="fonts/font6.fntdata"/><Relationship Id="rId53" Type="http://schemas.openxmlformats.org/officeDocument/2006/relationships/font" Target="fonts/font5.fntdata"/><Relationship Id="rId52" Type="http://schemas.openxmlformats.org/officeDocument/2006/relationships/font" Target="fonts/font4.fntdata"/><Relationship Id="rId51" Type="http://schemas.openxmlformats.org/officeDocument/2006/relationships/font" Target="fonts/font3.fntdata"/><Relationship Id="rId50" Type="http://schemas.openxmlformats.org/officeDocument/2006/relationships/font" Target="fonts/font2.fntdata"/><Relationship Id="rId5" Type="http://schemas.openxmlformats.org/officeDocument/2006/relationships/notesMaster" Target="notesMasters/notesMaster1.xml"/><Relationship Id="rId49" Type="http://schemas.openxmlformats.org/officeDocument/2006/relationships/font" Target="fonts/font1.fntdata"/><Relationship Id="rId48" Type="http://schemas.openxmlformats.org/officeDocument/2006/relationships/customXml" Target="../customXml/item1.xml"/><Relationship Id="rId47" Type="http://schemas.openxmlformats.org/officeDocument/2006/relationships/customXmlProps" Target="../customXml/itemProps119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tags" Target="../tags/tag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3" Type="http://schemas.openxmlformats.org/officeDocument/2006/relationships/notesSlide" Target="../notesSlides/notesSlide1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image" Target="../media/image5.png"/><Relationship Id="rId15" Type="http://schemas.openxmlformats.org/officeDocument/2006/relationships/notesSlide" Target="../notesSlides/notesSlide10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tags" Target="../tags/tag55.xml"/><Relationship Id="rId10" Type="http://schemas.openxmlformats.org/officeDocument/2006/relationships/tags" Target="../tags/tag54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5.png"/><Relationship Id="rId3" Type="http://schemas.openxmlformats.org/officeDocument/2006/relationships/image" Target="../media/image8.png"/><Relationship Id="rId2" Type="http://schemas.openxmlformats.org/officeDocument/2006/relationships/tags" Target="../tags/tag59.xml"/><Relationship Id="rId1" Type="http://schemas.openxmlformats.org/officeDocument/2006/relationships/tags" Target="../tags/tag58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3.png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tags" Target="../tags/tag60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5" Type="http://schemas.openxmlformats.org/officeDocument/2006/relationships/notesSlide" Target="../notesSlides/notesSlide2.xml"/><Relationship Id="rId24" Type="http://schemas.openxmlformats.org/officeDocument/2006/relationships/slideLayout" Target="../slideLayouts/slideLayout1.xml"/><Relationship Id="rId23" Type="http://schemas.openxmlformats.org/officeDocument/2006/relationships/tags" Target="../tags/tag28.xml"/><Relationship Id="rId22" Type="http://schemas.openxmlformats.org/officeDocument/2006/relationships/tags" Target="../tags/tag27.xml"/><Relationship Id="rId21" Type="http://schemas.openxmlformats.org/officeDocument/2006/relationships/tags" Target="../tags/tag26.xml"/><Relationship Id="rId20" Type="http://schemas.openxmlformats.org/officeDocument/2006/relationships/tags" Target="../tags/tag25.xml"/><Relationship Id="rId2" Type="http://schemas.openxmlformats.org/officeDocument/2006/relationships/image" Target="../media/image5.png"/><Relationship Id="rId19" Type="http://schemas.openxmlformats.org/officeDocument/2006/relationships/tags" Target="../tags/tag24.xml"/><Relationship Id="rId18" Type="http://schemas.openxmlformats.org/officeDocument/2006/relationships/tags" Target="../tags/tag23.xml"/><Relationship Id="rId17" Type="http://schemas.openxmlformats.org/officeDocument/2006/relationships/tags" Target="../tags/tag22.xml"/><Relationship Id="rId16" Type="http://schemas.openxmlformats.org/officeDocument/2006/relationships/tags" Target="../tags/tag21.xml"/><Relationship Id="rId15" Type="http://schemas.openxmlformats.org/officeDocument/2006/relationships/tags" Target="../tags/tag20.xml"/><Relationship Id="rId14" Type="http://schemas.openxmlformats.org/officeDocument/2006/relationships/tags" Target="../tags/tag19.xml"/><Relationship Id="rId13" Type="http://schemas.openxmlformats.org/officeDocument/2006/relationships/image" Target="../media/image6.png"/><Relationship Id="rId12" Type="http://schemas.openxmlformats.org/officeDocument/2006/relationships/tags" Target="../tags/tag18.xml"/><Relationship Id="rId11" Type="http://schemas.openxmlformats.org/officeDocument/2006/relationships/tags" Target="../tags/tag17.xml"/><Relationship Id="rId10" Type="http://schemas.openxmlformats.org/officeDocument/2006/relationships/tags" Target="../tags/tag16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tags" Target="../tags/tag61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image" Target="../media/image5.png"/><Relationship Id="rId1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2.xml"/><Relationship Id="rId5" Type="http://schemas.openxmlformats.org/officeDocument/2006/relationships/slideLayout" Target="../slideLayouts/slideLayout3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image" Target="../media/image5.png"/><Relationship Id="rId1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image" Target="../media/image5.png"/><Relationship Id="rId1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image" Target="../media/image5.png"/><Relationship Id="rId1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image" Target="../media/image5.png"/><Relationship Id="rId1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image" Target="../media/image5.png"/><Relationship Id="rId1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5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tags" Target="../tags/tag74.xml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7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tags" Target="../tags/tag76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79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tags" Target="../tags/tag78.xml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81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tags" Target="../tags/tag80.xml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83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tags" Target="../tags/tag82.xml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85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tags" Target="../tags/tag84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tags" Target="../tags/tag90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image" Target="../media/image5.png"/><Relationship Id="rId16" Type="http://schemas.openxmlformats.org/officeDocument/2006/relationships/notesSlide" Target="../notesSlides/notesSlide35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97.xml"/><Relationship Id="rId13" Type="http://schemas.openxmlformats.org/officeDocument/2006/relationships/tags" Target="../tags/tag96.xml"/><Relationship Id="rId12" Type="http://schemas.openxmlformats.org/officeDocument/2006/relationships/tags" Target="../tags/tag95.xml"/><Relationship Id="rId11" Type="http://schemas.openxmlformats.org/officeDocument/2006/relationships/tags" Target="../tags/tag94.xml"/><Relationship Id="rId10" Type="http://schemas.openxmlformats.org/officeDocument/2006/relationships/tags" Target="../tags/tag93.xml"/><Relationship Id="rId1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tags" Target="../tags/tag99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tags" Target="../tags/tag98.xml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tags" Target="../tags/tag101.xml"/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tags" Target="../tags/tag100.xml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tags" Target="../tags/tag108.xml"/><Relationship Id="rId8" Type="http://schemas.openxmlformats.org/officeDocument/2006/relationships/tags" Target="../tags/tag107.xml"/><Relationship Id="rId7" Type="http://schemas.openxmlformats.org/officeDocument/2006/relationships/tags" Target="../tags/tag106.x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image" Target="../media/image5.png"/><Relationship Id="rId13" Type="http://schemas.openxmlformats.org/officeDocument/2006/relationships/notesSlide" Target="../notesSlides/notesSlide38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110.xml"/><Relationship Id="rId10" Type="http://schemas.openxmlformats.org/officeDocument/2006/relationships/tags" Target="../tags/tag109.xml"/><Relationship Id="rId1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tags" Target="../tags/tag116.xml"/><Relationship Id="rId8" Type="http://schemas.openxmlformats.org/officeDocument/2006/relationships/tags" Target="../tags/tag115.xml"/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3" Type="http://schemas.openxmlformats.org/officeDocument/2006/relationships/notesSlide" Target="../notesSlides/notesSlide39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118.xml"/><Relationship Id="rId10" Type="http://schemas.openxmlformats.org/officeDocument/2006/relationships/tags" Target="../tags/tag117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image" Target="../media/image9.jpeg"/><Relationship Id="rId2" Type="http://schemas.openxmlformats.org/officeDocument/2006/relationships/image" Target="../media/image5.png"/><Relationship Id="rId17" Type="http://schemas.openxmlformats.org/officeDocument/2006/relationships/notesSlide" Target="../notesSlides/notesSlide5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40.xml"/><Relationship Id="rId14" Type="http://schemas.openxmlformats.org/officeDocument/2006/relationships/tags" Target="../tags/tag39.xml"/><Relationship Id="rId13" Type="http://schemas.openxmlformats.org/officeDocument/2006/relationships/tags" Target="../tags/tag38.xml"/><Relationship Id="rId12" Type="http://schemas.openxmlformats.org/officeDocument/2006/relationships/tags" Target="../tags/tag37.xml"/><Relationship Id="rId11" Type="http://schemas.openxmlformats.org/officeDocument/2006/relationships/tags" Target="../tags/tag36.xml"/><Relationship Id="rId10" Type="http://schemas.openxmlformats.org/officeDocument/2006/relationships/tags" Target="../tags/tag35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46.xml"/><Relationship Id="rId7" Type="http://schemas.openxmlformats.org/officeDocument/2006/relationships/tags" Target="../tags/tag45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image" Target="../media/image5.png"/><Relationship Id="rId10" Type="http://schemas.openxmlformats.org/officeDocument/2006/relationships/notesSlide" Target="../notesSlides/notesSlide8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2:55:42-d2v63jlnfo2stf9dk4s0.jpg"/>
          <p:cNvPicPr>
            <a:picLocks noChangeAspect="1"/>
          </p:cNvPicPr>
          <p:nvPr/>
        </p:nvPicPr>
        <p:blipFill>
          <a:blip r:embed="rId1"/>
          <a:srcRect l="2846" t="2254" r="3013" b="8961"/>
          <a:stretch>
            <a:fillRect/>
          </a:stretch>
        </p:blipFill>
        <p:spPr>
          <a:xfrm rot="21600000">
            <a:off x="-21590" y="0"/>
            <a:ext cx="12213590" cy="6870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49400" y="1882140"/>
            <a:ext cx="8341995" cy="212280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600" b="1" dirty="0">
                <a:solidFill>
                  <a:srgbClr val="015DB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cvc5自动定理证明器原理与实践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893745" y="472817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015DBB"/>
          </a:solidFill>
        </p:spPr>
      </p:sp>
      <p:sp>
        <p:nvSpPr>
          <p:cNvPr id="11" name="Text 8"/>
          <p:cNvSpPr/>
          <p:nvPr/>
        </p:nvSpPr>
        <p:spPr>
          <a:xfrm>
            <a:off x="893745" y="4728174"/>
            <a:ext cx="1141923" cy="72329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10230150" y="156968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015DBB"/>
          </a:solidFill>
        </p:spPr>
      </p:sp>
      <p:sp>
        <p:nvSpPr>
          <p:cNvPr id="13" name="Text 10"/>
          <p:cNvSpPr/>
          <p:nvPr/>
        </p:nvSpPr>
        <p:spPr>
          <a:xfrm>
            <a:off x="10230150" y="1569684"/>
            <a:ext cx="1141923" cy="72329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4" name="Image 1" descr="https://kimi-img.moonshot.cn/pub/slides/slides_tmpl/image/25-09-08-12:55:40-d2v63j5nfo2stf9dk4m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835" y="4125595"/>
            <a:ext cx="6468110" cy="298450"/>
          </a:xfrm>
          <a:prstGeom prst="rect">
            <a:avLst/>
          </a:prstGeom>
        </p:spPr>
      </p:pic>
      <p:pic>
        <p:nvPicPr>
          <p:cNvPr id="15" name="Image 2" descr="https://kimi-img.moonshot.cn/pub/slides/slides_tmpl/image/25-09-08-12:55:57-d2v63ndnfo2stf9dk540.png"/>
          <p:cNvPicPr>
            <a:picLocks noChangeAspect="1"/>
          </p:cNvPicPr>
          <p:nvPr/>
        </p:nvPicPr>
        <p:blipFill>
          <a:blip r:embed="rId3">
            <a:alphaModFix amt="25000"/>
          </a:blip>
          <a:srcRect t="22162"/>
          <a:stretch>
            <a:fillRect/>
          </a:stretch>
        </p:blipFill>
        <p:spPr>
          <a:xfrm>
            <a:off x="777875" y="2787650"/>
            <a:ext cx="2311400" cy="1800225"/>
          </a:xfrm>
          <a:prstGeom prst="rect">
            <a:avLst/>
          </a:prstGeom>
        </p:spPr>
      </p:pic>
      <p:sp>
        <p:nvSpPr>
          <p:cNvPr id="20" name="Text 6"/>
          <p:cNvSpPr/>
          <p:nvPr/>
        </p:nvSpPr>
        <p:spPr>
          <a:xfrm>
            <a:off x="3509645" y="4864100"/>
            <a:ext cx="2179320" cy="5029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"/>
          <p:cNvSpPr/>
          <p:nvPr>
            <p:custDataLst>
              <p:tags r:id="rId4"/>
            </p:custDataLst>
          </p:nvPr>
        </p:nvSpPr>
        <p:spPr>
          <a:xfrm>
            <a:off x="3481070" y="4492625"/>
            <a:ext cx="2311400" cy="502920"/>
          </a:xfrm>
          <a:prstGeom prst="roundRect">
            <a:avLst>
              <a:gd name="adj" fmla="val 50000"/>
            </a:avLst>
          </a:prstGeom>
          <a:solidFill>
            <a:srgbClr val="015DBB"/>
          </a:solidFill>
        </p:spPr>
      </p:sp>
      <p:sp>
        <p:nvSpPr>
          <p:cNvPr id="22" name="Text 2"/>
          <p:cNvSpPr/>
          <p:nvPr/>
        </p:nvSpPr>
        <p:spPr>
          <a:xfrm>
            <a:off x="3481070" y="4492625"/>
            <a:ext cx="2311400" cy="5029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Text 3"/>
          <p:cNvSpPr/>
          <p:nvPr>
            <p:custDataLst>
              <p:tags r:id="rId5"/>
            </p:custDataLst>
          </p:nvPr>
        </p:nvSpPr>
        <p:spPr>
          <a:xfrm>
            <a:off x="3446145" y="4544695"/>
            <a:ext cx="2385695" cy="3987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汇报人</a:t>
            </a:r>
            <a:r>
              <a:rPr lang="zh-CN" alt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：陈璐瑜</a:t>
            </a:r>
            <a:endParaRPr lang="zh-CN" altLang="en-US" sz="2000" b="1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24" name="Shape 4"/>
          <p:cNvSpPr/>
          <p:nvPr>
            <p:custDataLst>
              <p:tags r:id="rId6"/>
            </p:custDataLst>
          </p:nvPr>
        </p:nvSpPr>
        <p:spPr>
          <a:xfrm>
            <a:off x="6136640" y="4492625"/>
            <a:ext cx="2311400" cy="502920"/>
          </a:xfrm>
          <a:prstGeom prst="roundRect">
            <a:avLst>
              <a:gd name="adj" fmla="val 50000"/>
            </a:avLst>
          </a:prstGeom>
          <a:solidFill>
            <a:srgbClr val="015DBB"/>
          </a:solidFill>
        </p:spPr>
      </p:sp>
      <p:sp>
        <p:nvSpPr>
          <p:cNvPr id="25" name="Text 5"/>
          <p:cNvSpPr/>
          <p:nvPr/>
        </p:nvSpPr>
        <p:spPr>
          <a:xfrm>
            <a:off x="6136640" y="4492625"/>
            <a:ext cx="2311400" cy="5029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6" name="Text 6"/>
          <p:cNvSpPr/>
          <p:nvPr>
            <p:custDataLst>
              <p:tags r:id="rId7"/>
            </p:custDataLst>
          </p:nvPr>
        </p:nvSpPr>
        <p:spPr>
          <a:xfrm>
            <a:off x="6101715" y="4544695"/>
            <a:ext cx="2385695" cy="3987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时间:2025</a:t>
            </a:r>
            <a:endParaRPr lang="en-US" sz="1600" dirty="0"/>
          </a:p>
        </p:txBody>
      </p:sp>
      <p:sp>
        <p:nvSpPr>
          <p:cNvPr id="27" name="Shape 1"/>
          <p:cNvSpPr/>
          <p:nvPr>
            <p:custDataLst>
              <p:tags r:id="rId8"/>
            </p:custDataLst>
          </p:nvPr>
        </p:nvSpPr>
        <p:spPr>
          <a:xfrm>
            <a:off x="3481070" y="5132070"/>
            <a:ext cx="4922520" cy="519430"/>
          </a:xfrm>
          <a:prstGeom prst="roundRect">
            <a:avLst>
              <a:gd name="adj" fmla="val 50000"/>
            </a:avLst>
          </a:prstGeom>
          <a:solidFill>
            <a:srgbClr val="015DBB"/>
          </a:solidFill>
        </p:spPr>
      </p:sp>
      <p:sp>
        <p:nvSpPr>
          <p:cNvPr id="28" name="Shape 1"/>
          <p:cNvSpPr/>
          <p:nvPr>
            <p:custDataLst>
              <p:tags r:id="rId9"/>
            </p:custDataLst>
          </p:nvPr>
        </p:nvSpPr>
        <p:spPr>
          <a:xfrm>
            <a:off x="3481070" y="5870575"/>
            <a:ext cx="4922520" cy="490220"/>
          </a:xfrm>
          <a:prstGeom prst="roundRect">
            <a:avLst>
              <a:gd name="adj" fmla="val 50000"/>
            </a:avLst>
          </a:prstGeom>
          <a:solidFill>
            <a:srgbClr val="015DBB"/>
          </a:solidFill>
        </p:spPr>
      </p:sp>
      <p:sp>
        <p:nvSpPr>
          <p:cNvPr id="29" name="Text 3"/>
          <p:cNvSpPr/>
          <p:nvPr>
            <p:custDataLst>
              <p:tags r:id="rId10"/>
            </p:custDataLst>
          </p:nvPr>
        </p:nvSpPr>
        <p:spPr>
          <a:xfrm>
            <a:off x="3716020" y="5923280"/>
            <a:ext cx="3859530" cy="4089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材料收集：张</a:t>
            </a:r>
            <a:r>
              <a:rPr lang="en-US" altLang="zh-CN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   </a:t>
            </a:r>
            <a:r>
              <a:rPr lang="zh-CN" alt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博</a:t>
            </a:r>
            <a:endParaRPr lang="zh-CN" altLang="en-US" sz="2000" b="1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algn="l">
              <a:lnSpc>
                <a:spcPct val="100000"/>
              </a:lnSpc>
            </a:pPr>
            <a:endParaRPr lang="zh-CN" altLang="en-US" sz="2000" b="1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0" name="Text 3"/>
          <p:cNvSpPr/>
          <p:nvPr>
            <p:custDataLst>
              <p:tags r:id="rId11"/>
            </p:custDataLst>
          </p:nvPr>
        </p:nvSpPr>
        <p:spPr>
          <a:xfrm>
            <a:off x="3780790" y="5203190"/>
            <a:ext cx="3859530" cy="4603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PPT</a:t>
            </a:r>
            <a:r>
              <a:rPr lang="zh-CN" alt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制作：刘玉佳、</a:t>
            </a:r>
            <a:r>
              <a:rPr lang="zh-CN" altLang="en-US" sz="2000" b="1" dirty="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MiSans" pitchFamily="34" charset="-120"/>
              </a:rPr>
              <a:t>刘怡冉</a:t>
            </a:r>
            <a:endParaRPr lang="zh-CN" altLang="en-US" sz="2000" b="1" dirty="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MiSans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2:55:42-d2v63jlnfo2stf9dk4r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" y="429895"/>
            <a:ext cx="579755" cy="65214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2:55:41-d2v63jdnfo2stf9dk4q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4260"/>
            <a:ext cx="12192635" cy="7137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8750" y="16764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命题抽象与SAT求解</a:t>
            </a:r>
            <a:endParaRPr lang="en-US" sz="1600" dirty="0"/>
          </a:p>
        </p:txBody>
      </p:sp>
      <p:sp>
        <p:nvSpPr>
          <p:cNvPr id="5" name="Shape 1"/>
          <p:cNvSpPr/>
          <p:nvPr>
            <p:custDataLst>
              <p:tags r:id="rId3"/>
            </p:custDataLst>
          </p:nvPr>
        </p:nvSpPr>
        <p:spPr>
          <a:xfrm>
            <a:off x="254000" y="2438400"/>
            <a:ext cx="4673600" cy="1828800"/>
          </a:xfrm>
          <a:custGeom>
            <a:avLst/>
            <a:gdLst/>
            <a:ahLst/>
            <a:cxnLst/>
            <a:rect l="l" t="t" r="r" b="b"/>
            <a:pathLst>
              <a:path w="4673600" h="1828800">
                <a:moveTo>
                  <a:pt x="101608" y="0"/>
                </a:moveTo>
                <a:lnTo>
                  <a:pt x="4571992" y="0"/>
                </a:lnTo>
                <a:cubicBezTo>
                  <a:pt x="4628108" y="0"/>
                  <a:pt x="4673600" y="45492"/>
                  <a:pt x="4673600" y="101608"/>
                </a:cubicBezTo>
                <a:lnTo>
                  <a:pt x="4673600" y="1727192"/>
                </a:lnTo>
                <a:cubicBezTo>
                  <a:pt x="4673600" y="1783308"/>
                  <a:pt x="4628108" y="1828800"/>
                  <a:pt x="4571992" y="1828800"/>
                </a:cubicBezTo>
                <a:lnTo>
                  <a:pt x="101608" y="1828800"/>
                </a:lnTo>
                <a:cubicBezTo>
                  <a:pt x="45492" y="1828800"/>
                  <a:pt x="0" y="1783308"/>
                  <a:pt x="0" y="17271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A8D0F5">
              <a:alpha val="30196"/>
            </a:srgbClr>
          </a:solidFill>
        </p:spPr>
      </p:sp>
      <p:sp>
        <p:nvSpPr>
          <p:cNvPr id="6" name="Text 2"/>
          <p:cNvSpPr/>
          <p:nvPr>
            <p:custDataLst>
              <p:tags r:id="rId4"/>
            </p:custDataLst>
          </p:nvPr>
        </p:nvSpPr>
        <p:spPr>
          <a:xfrm>
            <a:off x="406400" y="2641600"/>
            <a:ext cx="4368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原始SMT公式</a:t>
            </a:r>
            <a:endParaRPr lang="en-US" sz="1600" dirty="0"/>
          </a:p>
        </p:txBody>
      </p:sp>
      <p:sp>
        <p:nvSpPr>
          <p:cNvPr id="7" name="Text 3"/>
          <p:cNvSpPr/>
          <p:nvPr>
            <p:custDataLst>
              <p:tags r:id="rId5"/>
            </p:custDataLst>
          </p:nvPr>
        </p:nvSpPr>
        <p:spPr>
          <a:xfrm>
            <a:off x="400050" y="3048000"/>
            <a:ext cx="4381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(x+y=5) ∨ (x&gt;3)</a:t>
            </a:r>
            <a:endParaRPr lang="en-US" sz="1600" dirty="0"/>
          </a:p>
        </p:txBody>
      </p:sp>
      <p:sp>
        <p:nvSpPr>
          <p:cNvPr id="8" name="Shape 4"/>
          <p:cNvSpPr/>
          <p:nvPr>
            <p:custDataLst>
              <p:tags r:id="rId6"/>
            </p:custDataLst>
          </p:nvPr>
        </p:nvSpPr>
        <p:spPr>
          <a:xfrm>
            <a:off x="2476500" y="35052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00846" y="299204"/>
                </a:moveTo>
                <a:cubicBezTo>
                  <a:pt x="108287" y="306645"/>
                  <a:pt x="120372" y="306645"/>
                  <a:pt x="127814" y="299204"/>
                </a:cubicBezTo>
                <a:lnTo>
                  <a:pt x="223064" y="203954"/>
                </a:lnTo>
                <a:cubicBezTo>
                  <a:pt x="230505" y="196513"/>
                  <a:pt x="230505" y="184428"/>
                  <a:pt x="223064" y="176986"/>
                </a:cubicBezTo>
                <a:cubicBezTo>
                  <a:pt x="215622" y="169545"/>
                  <a:pt x="203537" y="169545"/>
                  <a:pt x="196096" y="176986"/>
                </a:cubicBezTo>
                <a:lnTo>
                  <a:pt x="133350" y="239732"/>
                </a:lnTo>
                <a:lnTo>
                  <a:pt x="133350" y="19050"/>
                </a:lnTo>
                <a:cubicBezTo>
                  <a:pt x="133350" y="8513"/>
                  <a:pt x="124837" y="0"/>
                  <a:pt x="114300" y="0"/>
                </a:cubicBezTo>
                <a:cubicBezTo>
                  <a:pt x="103763" y="0"/>
                  <a:pt x="95250" y="8513"/>
                  <a:pt x="95250" y="19050"/>
                </a:cubicBezTo>
                <a:lnTo>
                  <a:pt x="95250" y="239732"/>
                </a:lnTo>
                <a:lnTo>
                  <a:pt x="32504" y="176986"/>
                </a:lnTo>
                <a:cubicBezTo>
                  <a:pt x="25063" y="169545"/>
                  <a:pt x="12978" y="169545"/>
                  <a:pt x="5536" y="176986"/>
                </a:cubicBezTo>
                <a:cubicBezTo>
                  <a:pt x="-1905" y="184428"/>
                  <a:pt x="-1905" y="196513"/>
                  <a:pt x="5536" y="203954"/>
                </a:cubicBezTo>
                <a:lnTo>
                  <a:pt x="100786" y="299204"/>
                </a:lnTo>
                <a:close/>
              </a:path>
            </a:pathLst>
          </a:custGeom>
          <a:solidFill>
            <a:srgbClr val="3A7BD5"/>
          </a:solidFill>
        </p:spPr>
      </p:sp>
      <p:sp>
        <p:nvSpPr>
          <p:cNvPr id="9" name="Text 5"/>
          <p:cNvSpPr/>
          <p:nvPr>
            <p:custDataLst>
              <p:tags r:id="rId7"/>
            </p:custDataLst>
          </p:nvPr>
        </p:nvSpPr>
        <p:spPr>
          <a:xfrm>
            <a:off x="412750" y="3810000"/>
            <a:ext cx="4356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将理论约束抽象为布尔变量</a:t>
            </a:r>
            <a:endParaRPr lang="en-US" sz="1600" dirty="0"/>
          </a:p>
        </p:txBody>
      </p:sp>
      <p:sp>
        <p:nvSpPr>
          <p:cNvPr id="10" name="Shape 6"/>
          <p:cNvSpPr/>
          <p:nvPr>
            <p:custDataLst>
              <p:tags r:id="rId8"/>
            </p:custDataLst>
          </p:nvPr>
        </p:nvSpPr>
        <p:spPr>
          <a:xfrm>
            <a:off x="5715000" y="2971800"/>
            <a:ext cx="762000" cy="762000"/>
          </a:xfrm>
          <a:custGeom>
            <a:avLst/>
            <a:gdLst/>
            <a:ahLst/>
            <a:cxnLst/>
            <a:rect l="l" t="t" r="r" b="b"/>
            <a:pathLst>
              <a:path w="762000" h="762000">
                <a:moveTo>
                  <a:pt x="600968" y="51197"/>
                </a:moveTo>
                <a:cubicBezTo>
                  <a:pt x="618827" y="43755"/>
                  <a:pt x="639217" y="47923"/>
                  <a:pt x="652909" y="61466"/>
                </a:cubicBezTo>
                <a:lnTo>
                  <a:pt x="748159" y="156716"/>
                </a:lnTo>
                <a:cubicBezTo>
                  <a:pt x="757089" y="165646"/>
                  <a:pt x="762149" y="177701"/>
                  <a:pt x="762149" y="190351"/>
                </a:cubicBezTo>
                <a:cubicBezTo>
                  <a:pt x="762149" y="203002"/>
                  <a:pt x="757089" y="215057"/>
                  <a:pt x="748159" y="223986"/>
                </a:cubicBezTo>
                <a:lnTo>
                  <a:pt x="652909" y="319236"/>
                </a:lnTo>
                <a:cubicBezTo>
                  <a:pt x="639217" y="332929"/>
                  <a:pt x="618827" y="336947"/>
                  <a:pt x="600968" y="329505"/>
                </a:cubicBezTo>
                <a:cubicBezTo>
                  <a:pt x="583109" y="322064"/>
                  <a:pt x="571500" y="304949"/>
                  <a:pt x="571500" y="285750"/>
                </a:cubicBezTo>
                <a:lnTo>
                  <a:pt x="571500" y="238125"/>
                </a:lnTo>
                <a:lnTo>
                  <a:pt x="523875" y="238125"/>
                </a:lnTo>
                <a:cubicBezTo>
                  <a:pt x="508843" y="238125"/>
                  <a:pt x="494705" y="245120"/>
                  <a:pt x="485775" y="257175"/>
                </a:cubicBezTo>
                <a:lnTo>
                  <a:pt x="437555" y="321469"/>
                </a:lnTo>
                <a:lnTo>
                  <a:pt x="378023" y="242143"/>
                </a:lnTo>
                <a:lnTo>
                  <a:pt x="409575" y="200025"/>
                </a:lnTo>
                <a:cubicBezTo>
                  <a:pt x="436513" y="164009"/>
                  <a:pt x="478929" y="142875"/>
                  <a:pt x="523875" y="142875"/>
                </a:cubicBezTo>
                <a:lnTo>
                  <a:pt x="571500" y="142875"/>
                </a:lnTo>
                <a:lnTo>
                  <a:pt x="571500" y="95250"/>
                </a:lnTo>
                <a:cubicBezTo>
                  <a:pt x="571500" y="76051"/>
                  <a:pt x="583109" y="58638"/>
                  <a:pt x="600968" y="51197"/>
                </a:cubicBezTo>
                <a:close/>
                <a:moveTo>
                  <a:pt x="229195" y="440531"/>
                </a:moveTo>
                <a:lnTo>
                  <a:pt x="288727" y="519857"/>
                </a:lnTo>
                <a:lnTo>
                  <a:pt x="257175" y="561975"/>
                </a:lnTo>
                <a:cubicBezTo>
                  <a:pt x="230237" y="597991"/>
                  <a:pt x="187821" y="619125"/>
                  <a:pt x="142875" y="619125"/>
                </a:cubicBezTo>
                <a:lnTo>
                  <a:pt x="47625" y="619125"/>
                </a:lnTo>
                <a:cubicBezTo>
                  <a:pt x="21282" y="619125"/>
                  <a:pt x="0" y="597843"/>
                  <a:pt x="0" y="571500"/>
                </a:cubicBezTo>
                <a:cubicBezTo>
                  <a:pt x="0" y="545157"/>
                  <a:pt x="21282" y="523875"/>
                  <a:pt x="47625" y="523875"/>
                </a:cubicBezTo>
                <a:lnTo>
                  <a:pt x="142875" y="523875"/>
                </a:lnTo>
                <a:cubicBezTo>
                  <a:pt x="157907" y="523875"/>
                  <a:pt x="172045" y="516880"/>
                  <a:pt x="180975" y="504825"/>
                </a:cubicBezTo>
                <a:lnTo>
                  <a:pt x="229195" y="440531"/>
                </a:lnTo>
                <a:close/>
                <a:moveTo>
                  <a:pt x="652760" y="700385"/>
                </a:moveTo>
                <a:cubicBezTo>
                  <a:pt x="639068" y="714077"/>
                  <a:pt x="618679" y="718096"/>
                  <a:pt x="600819" y="710654"/>
                </a:cubicBezTo>
                <a:cubicBezTo>
                  <a:pt x="582960" y="703213"/>
                  <a:pt x="571500" y="685949"/>
                  <a:pt x="571500" y="666750"/>
                </a:cubicBezTo>
                <a:lnTo>
                  <a:pt x="571500" y="619125"/>
                </a:lnTo>
                <a:lnTo>
                  <a:pt x="523875" y="619125"/>
                </a:lnTo>
                <a:cubicBezTo>
                  <a:pt x="478929" y="619125"/>
                  <a:pt x="436513" y="597991"/>
                  <a:pt x="409575" y="561975"/>
                </a:cubicBezTo>
                <a:lnTo>
                  <a:pt x="180975" y="257175"/>
                </a:lnTo>
                <a:cubicBezTo>
                  <a:pt x="172045" y="245120"/>
                  <a:pt x="157907" y="238125"/>
                  <a:pt x="142875" y="238125"/>
                </a:cubicBezTo>
                <a:lnTo>
                  <a:pt x="47625" y="238125"/>
                </a:lnTo>
                <a:cubicBezTo>
                  <a:pt x="21282" y="238125"/>
                  <a:pt x="0" y="216843"/>
                  <a:pt x="0" y="190500"/>
                </a:cubicBezTo>
                <a:cubicBezTo>
                  <a:pt x="0" y="164157"/>
                  <a:pt x="21282" y="142875"/>
                  <a:pt x="47625" y="142875"/>
                </a:cubicBezTo>
                <a:lnTo>
                  <a:pt x="142875" y="142875"/>
                </a:lnTo>
                <a:cubicBezTo>
                  <a:pt x="187821" y="142875"/>
                  <a:pt x="230237" y="164009"/>
                  <a:pt x="257175" y="200025"/>
                </a:cubicBezTo>
                <a:lnTo>
                  <a:pt x="485775" y="504825"/>
                </a:lnTo>
                <a:cubicBezTo>
                  <a:pt x="494705" y="516880"/>
                  <a:pt x="508843" y="523875"/>
                  <a:pt x="523875" y="523875"/>
                </a:cubicBezTo>
                <a:lnTo>
                  <a:pt x="571500" y="523875"/>
                </a:lnTo>
                <a:lnTo>
                  <a:pt x="571500" y="476250"/>
                </a:lnTo>
                <a:cubicBezTo>
                  <a:pt x="571500" y="457051"/>
                  <a:pt x="583109" y="439638"/>
                  <a:pt x="600968" y="432197"/>
                </a:cubicBezTo>
                <a:cubicBezTo>
                  <a:pt x="618827" y="424755"/>
                  <a:pt x="639217" y="428923"/>
                  <a:pt x="652909" y="442466"/>
                </a:cubicBezTo>
                <a:lnTo>
                  <a:pt x="748159" y="537716"/>
                </a:lnTo>
                <a:cubicBezTo>
                  <a:pt x="757089" y="546646"/>
                  <a:pt x="762149" y="558701"/>
                  <a:pt x="762149" y="571351"/>
                </a:cubicBezTo>
                <a:cubicBezTo>
                  <a:pt x="762149" y="584002"/>
                  <a:pt x="757089" y="596057"/>
                  <a:pt x="748159" y="604986"/>
                </a:cubicBezTo>
                <a:lnTo>
                  <a:pt x="652909" y="700236"/>
                </a:lnTo>
                <a:close/>
              </a:path>
            </a:pathLst>
          </a:custGeom>
          <a:solidFill>
            <a:srgbClr val="3A7BD5"/>
          </a:solidFill>
        </p:spPr>
      </p:sp>
      <p:sp>
        <p:nvSpPr>
          <p:cNvPr id="11" name="Shape 7"/>
          <p:cNvSpPr/>
          <p:nvPr>
            <p:custDataLst>
              <p:tags r:id="rId9"/>
            </p:custDataLst>
          </p:nvPr>
        </p:nvSpPr>
        <p:spPr>
          <a:xfrm>
            <a:off x="7264400" y="2438400"/>
            <a:ext cx="4673600" cy="1828800"/>
          </a:xfrm>
          <a:custGeom>
            <a:avLst/>
            <a:gdLst/>
            <a:ahLst/>
            <a:cxnLst/>
            <a:rect l="l" t="t" r="r" b="b"/>
            <a:pathLst>
              <a:path w="4673600" h="1828800">
                <a:moveTo>
                  <a:pt x="101608" y="0"/>
                </a:moveTo>
                <a:lnTo>
                  <a:pt x="4571992" y="0"/>
                </a:lnTo>
                <a:cubicBezTo>
                  <a:pt x="4628108" y="0"/>
                  <a:pt x="4673600" y="45492"/>
                  <a:pt x="4673600" y="101608"/>
                </a:cubicBezTo>
                <a:lnTo>
                  <a:pt x="4673600" y="1727192"/>
                </a:lnTo>
                <a:cubicBezTo>
                  <a:pt x="4673600" y="1783308"/>
                  <a:pt x="4628108" y="1828800"/>
                  <a:pt x="4571992" y="1828800"/>
                </a:cubicBezTo>
                <a:lnTo>
                  <a:pt x="101608" y="1828800"/>
                </a:lnTo>
                <a:cubicBezTo>
                  <a:pt x="45492" y="1828800"/>
                  <a:pt x="0" y="1783308"/>
                  <a:pt x="0" y="17271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3A7BD5">
              <a:alpha val="20000"/>
            </a:srgbClr>
          </a:solidFill>
        </p:spPr>
      </p:sp>
      <p:sp>
        <p:nvSpPr>
          <p:cNvPr id="12" name="Text 8"/>
          <p:cNvSpPr/>
          <p:nvPr>
            <p:custDataLst>
              <p:tags r:id="rId10"/>
            </p:custDataLst>
          </p:nvPr>
        </p:nvSpPr>
        <p:spPr>
          <a:xfrm>
            <a:off x="7416800" y="2641600"/>
            <a:ext cx="4368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命题逻辑公式</a:t>
            </a:r>
            <a:endParaRPr lang="en-US" sz="1600" dirty="0"/>
          </a:p>
        </p:txBody>
      </p:sp>
      <p:sp>
        <p:nvSpPr>
          <p:cNvPr id="13" name="Text 9"/>
          <p:cNvSpPr/>
          <p:nvPr>
            <p:custDataLst>
              <p:tags r:id="rId11"/>
            </p:custDataLst>
          </p:nvPr>
        </p:nvSpPr>
        <p:spPr>
          <a:xfrm>
            <a:off x="7410450" y="3048000"/>
            <a:ext cx="4381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 ∨ q</a:t>
            </a:r>
            <a:endParaRPr lang="en-US" sz="1600" dirty="0"/>
          </a:p>
        </p:txBody>
      </p:sp>
      <p:sp>
        <p:nvSpPr>
          <p:cNvPr id="14" name="Shape 10"/>
          <p:cNvSpPr/>
          <p:nvPr>
            <p:custDataLst>
              <p:tags r:id="rId12"/>
            </p:custDataLst>
          </p:nvPr>
        </p:nvSpPr>
        <p:spPr>
          <a:xfrm>
            <a:off x="9486900" y="35052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00846" y="299204"/>
                </a:moveTo>
                <a:cubicBezTo>
                  <a:pt x="108287" y="306645"/>
                  <a:pt x="120372" y="306645"/>
                  <a:pt x="127814" y="299204"/>
                </a:cubicBezTo>
                <a:lnTo>
                  <a:pt x="223064" y="203954"/>
                </a:lnTo>
                <a:cubicBezTo>
                  <a:pt x="230505" y="196513"/>
                  <a:pt x="230505" y="184428"/>
                  <a:pt x="223064" y="176986"/>
                </a:cubicBezTo>
                <a:cubicBezTo>
                  <a:pt x="215622" y="169545"/>
                  <a:pt x="203537" y="169545"/>
                  <a:pt x="196096" y="176986"/>
                </a:cubicBezTo>
                <a:lnTo>
                  <a:pt x="133350" y="239732"/>
                </a:lnTo>
                <a:lnTo>
                  <a:pt x="133350" y="19050"/>
                </a:lnTo>
                <a:cubicBezTo>
                  <a:pt x="133350" y="8513"/>
                  <a:pt x="124837" y="0"/>
                  <a:pt x="114300" y="0"/>
                </a:cubicBezTo>
                <a:cubicBezTo>
                  <a:pt x="103763" y="0"/>
                  <a:pt x="95250" y="8513"/>
                  <a:pt x="95250" y="19050"/>
                </a:cubicBezTo>
                <a:lnTo>
                  <a:pt x="95250" y="239732"/>
                </a:lnTo>
                <a:lnTo>
                  <a:pt x="32504" y="176986"/>
                </a:lnTo>
                <a:cubicBezTo>
                  <a:pt x="25063" y="169545"/>
                  <a:pt x="12978" y="169545"/>
                  <a:pt x="5536" y="176986"/>
                </a:cubicBezTo>
                <a:cubicBezTo>
                  <a:pt x="-1905" y="184428"/>
                  <a:pt x="-1905" y="196513"/>
                  <a:pt x="5536" y="203954"/>
                </a:cubicBezTo>
                <a:lnTo>
                  <a:pt x="100786" y="299204"/>
                </a:lnTo>
                <a:close/>
              </a:path>
            </a:pathLst>
          </a:custGeom>
          <a:solidFill>
            <a:srgbClr val="3A7BD5"/>
          </a:solidFill>
        </p:spPr>
      </p:sp>
      <p:sp>
        <p:nvSpPr>
          <p:cNvPr id="15" name="Text 11"/>
          <p:cNvSpPr/>
          <p:nvPr>
            <p:custDataLst>
              <p:tags r:id="rId13"/>
            </p:custDataLst>
          </p:nvPr>
        </p:nvSpPr>
        <p:spPr>
          <a:xfrm>
            <a:off x="7423150" y="3810000"/>
            <a:ext cx="4356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调用SAT求解器进行求解</a:t>
            </a: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254000" y="4572000"/>
            <a:ext cx="11684000" cy="609600"/>
          </a:xfrm>
          <a:custGeom>
            <a:avLst/>
            <a:gdLst/>
            <a:ahLst/>
            <a:cxnLst/>
            <a:rect l="l" t="t" r="r" b="b"/>
            <a:pathLst>
              <a:path w="11684000" h="609600">
                <a:moveTo>
                  <a:pt x="101602" y="0"/>
                </a:moveTo>
                <a:lnTo>
                  <a:pt x="11582398" y="0"/>
                </a:lnTo>
                <a:cubicBezTo>
                  <a:pt x="11638511" y="0"/>
                  <a:pt x="11684000" y="45489"/>
                  <a:pt x="11684000" y="101602"/>
                </a:cubicBezTo>
                <a:lnTo>
                  <a:pt x="11684000" y="507998"/>
                </a:lnTo>
                <a:cubicBezTo>
                  <a:pt x="11684000" y="564111"/>
                  <a:pt x="11638511" y="609600"/>
                  <a:pt x="115823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004080"/>
          </a:solidFill>
        </p:spPr>
      </p:sp>
      <p:sp>
        <p:nvSpPr>
          <p:cNvPr id="17" name="Text 13"/>
          <p:cNvSpPr/>
          <p:nvPr/>
        </p:nvSpPr>
        <p:spPr>
          <a:xfrm>
            <a:off x="355600" y="4724400"/>
            <a:ext cx="11480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若SAT求解返回 UNSAT，则原SMT公式不可满足；若返回 SAT，则得到一个需进一步验证的布尔赋值。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2:55:42-d2v63jlnfo2stf9dk4r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" y="429895"/>
            <a:ext cx="579755" cy="65214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2:55:41-d2v63jdnfo2stf9dk4q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4260"/>
            <a:ext cx="12192635" cy="7137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000500" y="1143000"/>
            <a:ext cx="4381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理论求解与冲突反馈循环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>
            <a:off x="812800" y="26924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A8D0F5">
              <a:alpha val="50196"/>
            </a:srgbClr>
          </a:solidFill>
        </p:spPr>
      </p:sp>
      <p:sp>
        <p:nvSpPr>
          <p:cNvPr id="6" name="Shape 2"/>
          <p:cNvSpPr/>
          <p:nvPr/>
        </p:nvSpPr>
        <p:spPr>
          <a:xfrm>
            <a:off x="1250950" y="3073400"/>
            <a:ext cx="342900" cy="457200"/>
          </a:xfrm>
          <a:custGeom>
            <a:avLst/>
            <a:gdLst/>
            <a:ahLst/>
            <a:cxnLst/>
            <a:rect l="l" t="t" r="r" b="b"/>
            <a:pathLst>
              <a:path w="342900" h="457200">
                <a:moveTo>
                  <a:pt x="223153" y="59650"/>
                </a:moveTo>
                <a:cubicBezTo>
                  <a:pt x="232440" y="46881"/>
                  <a:pt x="229582" y="29021"/>
                  <a:pt x="216813" y="19735"/>
                </a:cubicBezTo>
                <a:cubicBezTo>
                  <a:pt x="204043" y="10448"/>
                  <a:pt x="186184" y="13305"/>
                  <a:pt x="176897" y="26075"/>
                </a:cubicBezTo>
                <a:lnTo>
                  <a:pt x="82242" y="156180"/>
                </a:lnTo>
                <a:lnTo>
                  <a:pt x="48756" y="122694"/>
                </a:lnTo>
                <a:cubicBezTo>
                  <a:pt x="37594" y="111532"/>
                  <a:pt x="19467" y="111532"/>
                  <a:pt x="8305" y="122694"/>
                </a:cubicBezTo>
                <a:cubicBezTo>
                  <a:pt x="-2857" y="133856"/>
                  <a:pt x="-2857" y="151983"/>
                  <a:pt x="8305" y="163145"/>
                </a:cubicBezTo>
                <a:lnTo>
                  <a:pt x="65455" y="220295"/>
                </a:lnTo>
                <a:cubicBezTo>
                  <a:pt x="71348" y="226189"/>
                  <a:pt x="79564" y="229225"/>
                  <a:pt x="87868" y="228600"/>
                </a:cubicBezTo>
                <a:cubicBezTo>
                  <a:pt x="96173" y="227975"/>
                  <a:pt x="103852" y="223689"/>
                  <a:pt x="108764" y="216902"/>
                </a:cubicBezTo>
                <a:lnTo>
                  <a:pt x="223064" y="59740"/>
                </a:lnTo>
                <a:close/>
                <a:moveTo>
                  <a:pt x="337453" y="181094"/>
                </a:moveTo>
                <a:cubicBezTo>
                  <a:pt x="346740" y="168325"/>
                  <a:pt x="343882" y="150465"/>
                  <a:pt x="331113" y="141178"/>
                </a:cubicBezTo>
                <a:cubicBezTo>
                  <a:pt x="318343" y="131891"/>
                  <a:pt x="300484" y="134749"/>
                  <a:pt x="291197" y="147518"/>
                </a:cubicBezTo>
                <a:lnTo>
                  <a:pt x="139392" y="356205"/>
                </a:lnTo>
                <a:lnTo>
                  <a:pt x="77331" y="294144"/>
                </a:lnTo>
                <a:cubicBezTo>
                  <a:pt x="66169" y="282982"/>
                  <a:pt x="48042" y="282982"/>
                  <a:pt x="36880" y="294144"/>
                </a:cubicBezTo>
                <a:cubicBezTo>
                  <a:pt x="25717" y="305306"/>
                  <a:pt x="25717" y="323433"/>
                  <a:pt x="36880" y="334595"/>
                </a:cubicBezTo>
                <a:lnTo>
                  <a:pt x="122605" y="420320"/>
                </a:lnTo>
                <a:cubicBezTo>
                  <a:pt x="128498" y="426214"/>
                  <a:pt x="136714" y="429250"/>
                  <a:pt x="145018" y="428625"/>
                </a:cubicBezTo>
                <a:cubicBezTo>
                  <a:pt x="153323" y="428000"/>
                  <a:pt x="161002" y="423714"/>
                  <a:pt x="165914" y="416927"/>
                </a:cubicBezTo>
                <a:lnTo>
                  <a:pt x="337364" y="181183"/>
                </a:lnTo>
                <a:close/>
              </a:path>
            </a:pathLst>
          </a:custGeom>
          <a:solidFill>
            <a:srgbClr val="004080"/>
          </a:solidFill>
        </p:spPr>
      </p:sp>
      <p:sp>
        <p:nvSpPr>
          <p:cNvPr id="7" name="Text 3"/>
          <p:cNvSpPr/>
          <p:nvPr/>
        </p:nvSpPr>
        <p:spPr>
          <a:xfrm>
            <a:off x="965200" y="4013200"/>
            <a:ext cx="914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理论兼容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039812" y="4318000"/>
            <a:ext cx="762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返回SAT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2590800" y="3606800"/>
            <a:ext cx="2336800" cy="50800"/>
          </a:xfrm>
          <a:custGeom>
            <a:avLst/>
            <a:gdLst/>
            <a:ahLst/>
            <a:cxnLst/>
            <a:rect l="l" t="t" r="r" b="b"/>
            <a:pathLst>
              <a:path w="2336800" h="50800">
                <a:moveTo>
                  <a:pt x="0" y="0"/>
                </a:moveTo>
                <a:lnTo>
                  <a:pt x="2336800" y="0"/>
                </a:lnTo>
                <a:lnTo>
                  <a:pt x="23368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3A7BD5"/>
          </a:solidFill>
        </p:spPr>
      </p:sp>
      <p:sp>
        <p:nvSpPr>
          <p:cNvPr id="10" name="Shape 6"/>
          <p:cNvSpPr/>
          <p:nvPr/>
        </p:nvSpPr>
        <p:spPr>
          <a:xfrm>
            <a:off x="4737100" y="3530600"/>
            <a:ext cx="127000" cy="203200"/>
          </a:xfrm>
          <a:custGeom>
            <a:avLst/>
            <a:gdLst/>
            <a:ahLst/>
            <a:cxnLst/>
            <a:rect l="l" t="t" r="r" b="b"/>
            <a:pathLst>
              <a:path w="127000" h="203200">
                <a:moveTo>
                  <a:pt x="123468" y="92631"/>
                </a:moveTo>
                <a:cubicBezTo>
                  <a:pt x="128429" y="97592"/>
                  <a:pt x="128429" y="105648"/>
                  <a:pt x="123468" y="110609"/>
                </a:cubicBezTo>
                <a:lnTo>
                  <a:pt x="47268" y="186809"/>
                </a:lnTo>
                <a:cubicBezTo>
                  <a:pt x="42307" y="191770"/>
                  <a:pt x="34250" y="191770"/>
                  <a:pt x="29289" y="186809"/>
                </a:cubicBezTo>
                <a:cubicBezTo>
                  <a:pt x="24328" y="181848"/>
                  <a:pt x="24328" y="173792"/>
                  <a:pt x="29289" y="168831"/>
                </a:cubicBezTo>
                <a:lnTo>
                  <a:pt x="96520" y="101600"/>
                </a:lnTo>
                <a:lnTo>
                  <a:pt x="29329" y="34369"/>
                </a:lnTo>
                <a:cubicBezTo>
                  <a:pt x="24368" y="29408"/>
                  <a:pt x="24368" y="21352"/>
                  <a:pt x="29329" y="16391"/>
                </a:cubicBezTo>
                <a:cubicBezTo>
                  <a:pt x="34290" y="11430"/>
                  <a:pt x="42347" y="11430"/>
                  <a:pt x="47308" y="16391"/>
                </a:cubicBezTo>
                <a:lnTo>
                  <a:pt x="123507" y="92591"/>
                </a:lnTo>
                <a:close/>
              </a:path>
            </a:pathLst>
          </a:custGeom>
          <a:solidFill>
            <a:srgbClr val="3A7BD5"/>
          </a:solidFill>
        </p:spPr>
      </p:sp>
      <p:sp>
        <p:nvSpPr>
          <p:cNvPr id="11" name="Shape 7"/>
          <p:cNvSpPr/>
          <p:nvPr/>
        </p:nvSpPr>
        <p:spPr>
          <a:xfrm>
            <a:off x="5486400" y="26924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3A7BD5"/>
          </a:solidFill>
        </p:spPr>
      </p:sp>
      <p:sp>
        <p:nvSpPr>
          <p:cNvPr id="12" name="Shape 8"/>
          <p:cNvSpPr/>
          <p:nvPr/>
        </p:nvSpPr>
        <p:spPr>
          <a:xfrm>
            <a:off x="5810250" y="30734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371386" y="187970"/>
                </a:moveTo>
                <a:cubicBezTo>
                  <a:pt x="382280" y="185023"/>
                  <a:pt x="393710" y="190202"/>
                  <a:pt x="398621" y="200293"/>
                </a:cubicBezTo>
                <a:lnTo>
                  <a:pt x="415230" y="233869"/>
                </a:lnTo>
                <a:cubicBezTo>
                  <a:pt x="424428" y="235119"/>
                  <a:pt x="433447" y="237619"/>
                  <a:pt x="441930" y="241102"/>
                </a:cubicBezTo>
                <a:lnTo>
                  <a:pt x="473184" y="220295"/>
                </a:lnTo>
                <a:cubicBezTo>
                  <a:pt x="482560" y="214045"/>
                  <a:pt x="494973" y="215295"/>
                  <a:pt x="502920" y="223242"/>
                </a:cubicBezTo>
                <a:lnTo>
                  <a:pt x="520065" y="240387"/>
                </a:lnTo>
                <a:cubicBezTo>
                  <a:pt x="528012" y="248335"/>
                  <a:pt x="529263" y="260836"/>
                  <a:pt x="523012" y="270123"/>
                </a:cubicBezTo>
                <a:lnTo>
                  <a:pt x="502206" y="301288"/>
                </a:lnTo>
                <a:cubicBezTo>
                  <a:pt x="503902" y="305485"/>
                  <a:pt x="505420" y="309860"/>
                  <a:pt x="506670" y="314414"/>
                </a:cubicBezTo>
                <a:cubicBezTo>
                  <a:pt x="507921" y="318968"/>
                  <a:pt x="508724" y="323433"/>
                  <a:pt x="509349" y="327987"/>
                </a:cubicBezTo>
                <a:lnTo>
                  <a:pt x="543014" y="344597"/>
                </a:lnTo>
                <a:cubicBezTo>
                  <a:pt x="553105" y="349597"/>
                  <a:pt x="558284" y="361027"/>
                  <a:pt x="555337" y="371832"/>
                </a:cubicBezTo>
                <a:lnTo>
                  <a:pt x="549086" y="395228"/>
                </a:lnTo>
                <a:cubicBezTo>
                  <a:pt x="546140" y="406033"/>
                  <a:pt x="536049" y="413355"/>
                  <a:pt x="524798" y="412641"/>
                </a:cubicBezTo>
                <a:lnTo>
                  <a:pt x="487293" y="410230"/>
                </a:lnTo>
                <a:cubicBezTo>
                  <a:pt x="481667" y="417463"/>
                  <a:pt x="475149" y="424160"/>
                  <a:pt x="467737" y="429875"/>
                </a:cubicBezTo>
                <a:lnTo>
                  <a:pt x="470148" y="467291"/>
                </a:lnTo>
                <a:cubicBezTo>
                  <a:pt x="470862" y="478542"/>
                  <a:pt x="463540" y="488722"/>
                  <a:pt x="452735" y="491579"/>
                </a:cubicBezTo>
                <a:lnTo>
                  <a:pt x="429339" y="497830"/>
                </a:lnTo>
                <a:cubicBezTo>
                  <a:pt x="418445" y="500777"/>
                  <a:pt x="407104" y="495598"/>
                  <a:pt x="402104" y="485507"/>
                </a:cubicBezTo>
                <a:lnTo>
                  <a:pt x="385495" y="451931"/>
                </a:lnTo>
                <a:cubicBezTo>
                  <a:pt x="376297" y="450681"/>
                  <a:pt x="367278" y="448181"/>
                  <a:pt x="358795" y="444698"/>
                </a:cubicBezTo>
                <a:lnTo>
                  <a:pt x="327541" y="465505"/>
                </a:lnTo>
                <a:cubicBezTo>
                  <a:pt x="318165" y="471755"/>
                  <a:pt x="305753" y="470505"/>
                  <a:pt x="297805" y="462558"/>
                </a:cubicBezTo>
                <a:lnTo>
                  <a:pt x="280660" y="445413"/>
                </a:lnTo>
                <a:cubicBezTo>
                  <a:pt x="272713" y="437465"/>
                  <a:pt x="271463" y="425053"/>
                  <a:pt x="277713" y="415677"/>
                </a:cubicBezTo>
                <a:lnTo>
                  <a:pt x="298519" y="384423"/>
                </a:lnTo>
                <a:cubicBezTo>
                  <a:pt x="296823" y="380226"/>
                  <a:pt x="295305" y="375851"/>
                  <a:pt x="294055" y="371296"/>
                </a:cubicBezTo>
                <a:cubicBezTo>
                  <a:pt x="292804" y="366742"/>
                  <a:pt x="292001" y="362188"/>
                  <a:pt x="291376" y="357723"/>
                </a:cubicBezTo>
                <a:lnTo>
                  <a:pt x="257711" y="341114"/>
                </a:lnTo>
                <a:cubicBezTo>
                  <a:pt x="247620" y="336113"/>
                  <a:pt x="242530" y="324683"/>
                  <a:pt x="245388" y="313879"/>
                </a:cubicBezTo>
                <a:lnTo>
                  <a:pt x="251639" y="290483"/>
                </a:lnTo>
                <a:cubicBezTo>
                  <a:pt x="254585" y="279678"/>
                  <a:pt x="264676" y="272355"/>
                  <a:pt x="275927" y="273070"/>
                </a:cubicBezTo>
                <a:lnTo>
                  <a:pt x="313343" y="275481"/>
                </a:lnTo>
                <a:cubicBezTo>
                  <a:pt x="318968" y="268248"/>
                  <a:pt x="325487" y="261551"/>
                  <a:pt x="332899" y="255836"/>
                </a:cubicBezTo>
                <a:lnTo>
                  <a:pt x="330488" y="218509"/>
                </a:lnTo>
                <a:cubicBezTo>
                  <a:pt x="329773" y="207258"/>
                  <a:pt x="337096" y="197078"/>
                  <a:pt x="347901" y="194221"/>
                </a:cubicBezTo>
                <a:lnTo>
                  <a:pt x="371296" y="187970"/>
                </a:lnTo>
                <a:close/>
                <a:moveTo>
                  <a:pt x="400407" y="303609"/>
                </a:moveTo>
                <a:cubicBezTo>
                  <a:pt x="378722" y="303634"/>
                  <a:pt x="361137" y="321260"/>
                  <a:pt x="361161" y="342945"/>
                </a:cubicBezTo>
                <a:cubicBezTo>
                  <a:pt x="361186" y="364630"/>
                  <a:pt x="378811" y="382215"/>
                  <a:pt x="400496" y="382191"/>
                </a:cubicBezTo>
                <a:cubicBezTo>
                  <a:pt x="422182" y="382166"/>
                  <a:pt x="439767" y="364540"/>
                  <a:pt x="439742" y="342855"/>
                </a:cubicBezTo>
                <a:cubicBezTo>
                  <a:pt x="439718" y="321170"/>
                  <a:pt x="422092" y="303585"/>
                  <a:pt x="400407" y="303609"/>
                </a:cubicBezTo>
                <a:close/>
                <a:moveTo>
                  <a:pt x="200829" y="-40630"/>
                </a:moveTo>
                <a:lnTo>
                  <a:pt x="224224" y="-34379"/>
                </a:lnTo>
                <a:cubicBezTo>
                  <a:pt x="235029" y="-31433"/>
                  <a:pt x="242352" y="-21253"/>
                  <a:pt x="241637" y="-10091"/>
                </a:cubicBezTo>
                <a:lnTo>
                  <a:pt x="239226" y="27236"/>
                </a:lnTo>
                <a:cubicBezTo>
                  <a:pt x="246638" y="32951"/>
                  <a:pt x="253157" y="39559"/>
                  <a:pt x="258782" y="46881"/>
                </a:cubicBezTo>
                <a:lnTo>
                  <a:pt x="296287" y="44470"/>
                </a:lnTo>
                <a:cubicBezTo>
                  <a:pt x="307449" y="43755"/>
                  <a:pt x="317629" y="51078"/>
                  <a:pt x="320576" y="61883"/>
                </a:cubicBezTo>
                <a:lnTo>
                  <a:pt x="326827" y="85279"/>
                </a:lnTo>
                <a:cubicBezTo>
                  <a:pt x="329684" y="96083"/>
                  <a:pt x="324594" y="107513"/>
                  <a:pt x="314504" y="112514"/>
                </a:cubicBezTo>
                <a:lnTo>
                  <a:pt x="280839" y="129123"/>
                </a:lnTo>
                <a:cubicBezTo>
                  <a:pt x="280214" y="133677"/>
                  <a:pt x="279321" y="138232"/>
                  <a:pt x="278160" y="142696"/>
                </a:cubicBezTo>
                <a:cubicBezTo>
                  <a:pt x="276999" y="147161"/>
                  <a:pt x="275392" y="151626"/>
                  <a:pt x="273695" y="155823"/>
                </a:cubicBezTo>
                <a:lnTo>
                  <a:pt x="294501" y="187077"/>
                </a:lnTo>
                <a:cubicBezTo>
                  <a:pt x="300752" y="196453"/>
                  <a:pt x="299502" y="208865"/>
                  <a:pt x="291554" y="216813"/>
                </a:cubicBezTo>
                <a:lnTo>
                  <a:pt x="274409" y="233958"/>
                </a:lnTo>
                <a:cubicBezTo>
                  <a:pt x="266462" y="241905"/>
                  <a:pt x="254050" y="243155"/>
                  <a:pt x="244673" y="236905"/>
                </a:cubicBezTo>
                <a:lnTo>
                  <a:pt x="213420" y="216098"/>
                </a:lnTo>
                <a:cubicBezTo>
                  <a:pt x="204936" y="219581"/>
                  <a:pt x="195917" y="222081"/>
                  <a:pt x="186720" y="223331"/>
                </a:cubicBezTo>
                <a:lnTo>
                  <a:pt x="170111" y="256907"/>
                </a:lnTo>
                <a:cubicBezTo>
                  <a:pt x="165110" y="266998"/>
                  <a:pt x="153680" y="272088"/>
                  <a:pt x="142875" y="269230"/>
                </a:cubicBezTo>
                <a:lnTo>
                  <a:pt x="119479" y="262979"/>
                </a:lnTo>
                <a:cubicBezTo>
                  <a:pt x="108585" y="260033"/>
                  <a:pt x="101352" y="249853"/>
                  <a:pt x="102066" y="238691"/>
                </a:cubicBezTo>
                <a:lnTo>
                  <a:pt x="104477" y="201275"/>
                </a:lnTo>
                <a:cubicBezTo>
                  <a:pt x="97066" y="195560"/>
                  <a:pt x="90547" y="188952"/>
                  <a:pt x="84921" y="181630"/>
                </a:cubicBezTo>
                <a:lnTo>
                  <a:pt x="47417" y="184041"/>
                </a:lnTo>
                <a:cubicBezTo>
                  <a:pt x="36255" y="184755"/>
                  <a:pt x="26075" y="177433"/>
                  <a:pt x="23128" y="166628"/>
                </a:cubicBezTo>
                <a:lnTo>
                  <a:pt x="16877" y="143232"/>
                </a:lnTo>
                <a:cubicBezTo>
                  <a:pt x="14020" y="132427"/>
                  <a:pt x="19110" y="120997"/>
                  <a:pt x="29200" y="115997"/>
                </a:cubicBezTo>
                <a:lnTo>
                  <a:pt x="62865" y="99387"/>
                </a:lnTo>
                <a:cubicBezTo>
                  <a:pt x="63490" y="94833"/>
                  <a:pt x="64383" y="90368"/>
                  <a:pt x="65544" y="85814"/>
                </a:cubicBezTo>
                <a:cubicBezTo>
                  <a:pt x="66794" y="81260"/>
                  <a:pt x="68223" y="76885"/>
                  <a:pt x="70009" y="72688"/>
                </a:cubicBezTo>
                <a:lnTo>
                  <a:pt x="49203" y="41523"/>
                </a:lnTo>
                <a:cubicBezTo>
                  <a:pt x="42952" y="32147"/>
                  <a:pt x="44202" y="19735"/>
                  <a:pt x="52149" y="11787"/>
                </a:cubicBezTo>
                <a:lnTo>
                  <a:pt x="69294" y="-5358"/>
                </a:lnTo>
                <a:cubicBezTo>
                  <a:pt x="77242" y="-13305"/>
                  <a:pt x="89654" y="-14555"/>
                  <a:pt x="99030" y="-8305"/>
                </a:cubicBezTo>
                <a:lnTo>
                  <a:pt x="130284" y="12502"/>
                </a:lnTo>
                <a:cubicBezTo>
                  <a:pt x="138767" y="9019"/>
                  <a:pt x="147786" y="6519"/>
                  <a:pt x="156984" y="5269"/>
                </a:cubicBezTo>
                <a:lnTo>
                  <a:pt x="173593" y="-28307"/>
                </a:lnTo>
                <a:cubicBezTo>
                  <a:pt x="178594" y="-38398"/>
                  <a:pt x="189934" y="-43488"/>
                  <a:pt x="200829" y="-40630"/>
                </a:cubicBezTo>
                <a:close/>
                <a:moveTo>
                  <a:pt x="171807" y="75009"/>
                </a:moveTo>
                <a:cubicBezTo>
                  <a:pt x="150122" y="75009"/>
                  <a:pt x="132517" y="92615"/>
                  <a:pt x="132517" y="114300"/>
                </a:cubicBezTo>
                <a:cubicBezTo>
                  <a:pt x="132517" y="135985"/>
                  <a:pt x="150122" y="153591"/>
                  <a:pt x="171807" y="153591"/>
                </a:cubicBezTo>
                <a:cubicBezTo>
                  <a:pt x="193492" y="153591"/>
                  <a:pt x="211098" y="135985"/>
                  <a:pt x="211098" y="114300"/>
                </a:cubicBezTo>
                <a:cubicBezTo>
                  <a:pt x="211098" y="92615"/>
                  <a:pt x="193492" y="75009"/>
                  <a:pt x="171807" y="75009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3" name="Text 9"/>
          <p:cNvSpPr/>
          <p:nvPr/>
        </p:nvSpPr>
        <p:spPr>
          <a:xfrm>
            <a:off x="5537200" y="4013200"/>
            <a:ext cx="1117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理论求解器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5429250" y="4318000"/>
            <a:ext cx="1333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检查约束兼容性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7264400" y="3606800"/>
            <a:ext cx="2336800" cy="50800"/>
          </a:xfrm>
          <a:custGeom>
            <a:avLst/>
            <a:gdLst/>
            <a:ahLst/>
            <a:cxnLst/>
            <a:rect l="l" t="t" r="r" b="b"/>
            <a:pathLst>
              <a:path w="2336800" h="50800">
                <a:moveTo>
                  <a:pt x="0" y="0"/>
                </a:moveTo>
                <a:lnTo>
                  <a:pt x="2336800" y="0"/>
                </a:lnTo>
                <a:lnTo>
                  <a:pt x="23368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3A7BD5"/>
          </a:solidFill>
        </p:spPr>
      </p:sp>
      <p:sp>
        <p:nvSpPr>
          <p:cNvPr id="16" name="Shape 12"/>
          <p:cNvSpPr/>
          <p:nvPr/>
        </p:nvSpPr>
        <p:spPr>
          <a:xfrm rot="10800000">
            <a:off x="7327900" y="3530600"/>
            <a:ext cx="127000" cy="203200"/>
          </a:xfrm>
          <a:custGeom>
            <a:avLst/>
            <a:gdLst/>
            <a:ahLst/>
            <a:cxnLst/>
            <a:rect l="l" t="t" r="r" b="b"/>
            <a:pathLst>
              <a:path w="127000" h="203200">
                <a:moveTo>
                  <a:pt x="123468" y="92631"/>
                </a:moveTo>
                <a:cubicBezTo>
                  <a:pt x="128429" y="97592"/>
                  <a:pt x="128429" y="105648"/>
                  <a:pt x="123468" y="110609"/>
                </a:cubicBezTo>
                <a:lnTo>
                  <a:pt x="47268" y="186809"/>
                </a:lnTo>
                <a:cubicBezTo>
                  <a:pt x="42307" y="191770"/>
                  <a:pt x="34250" y="191770"/>
                  <a:pt x="29289" y="186809"/>
                </a:cubicBezTo>
                <a:cubicBezTo>
                  <a:pt x="24328" y="181848"/>
                  <a:pt x="24328" y="173792"/>
                  <a:pt x="29289" y="168831"/>
                </a:cubicBezTo>
                <a:lnTo>
                  <a:pt x="96520" y="101600"/>
                </a:lnTo>
                <a:lnTo>
                  <a:pt x="29329" y="34369"/>
                </a:lnTo>
                <a:cubicBezTo>
                  <a:pt x="24368" y="29408"/>
                  <a:pt x="24368" y="21352"/>
                  <a:pt x="29329" y="16391"/>
                </a:cubicBezTo>
                <a:cubicBezTo>
                  <a:pt x="34290" y="11430"/>
                  <a:pt x="42347" y="11430"/>
                  <a:pt x="47308" y="16391"/>
                </a:cubicBezTo>
                <a:lnTo>
                  <a:pt x="123507" y="92591"/>
                </a:lnTo>
                <a:close/>
              </a:path>
            </a:pathLst>
          </a:custGeom>
          <a:solidFill>
            <a:srgbClr val="3A7BD5"/>
          </a:solidFill>
        </p:spPr>
      </p:sp>
      <p:sp>
        <p:nvSpPr>
          <p:cNvPr id="17" name="Shape 13"/>
          <p:cNvSpPr/>
          <p:nvPr/>
        </p:nvSpPr>
        <p:spPr>
          <a:xfrm>
            <a:off x="10160000" y="2692400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A8D0F5">
              <a:alpha val="50196"/>
            </a:srgbClr>
          </a:solidFill>
        </p:spPr>
      </p:sp>
      <p:sp>
        <p:nvSpPr>
          <p:cNvPr id="18" name="Shape 14"/>
          <p:cNvSpPr/>
          <p:nvPr/>
        </p:nvSpPr>
        <p:spPr>
          <a:xfrm>
            <a:off x="10541000" y="30734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457200"/>
                </a:moveTo>
                <a:cubicBezTo>
                  <a:pt x="354768" y="457200"/>
                  <a:pt x="457200" y="354768"/>
                  <a:pt x="457200" y="228600"/>
                </a:cubicBezTo>
                <a:cubicBezTo>
                  <a:pt x="457200" y="102432"/>
                  <a:pt x="354768" y="0"/>
                  <a:pt x="228600" y="0"/>
                </a:cubicBezTo>
                <a:cubicBezTo>
                  <a:pt x="102432" y="0"/>
                  <a:pt x="0" y="102432"/>
                  <a:pt x="0" y="228600"/>
                </a:cubicBezTo>
                <a:cubicBezTo>
                  <a:pt x="0" y="354768"/>
                  <a:pt x="102432" y="457200"/>
                  <a:pt x="228600" y="457200"/>
                </a:cubicBezTo>
                <a:close/>
                <a:moveTo>
                  <a:pt x="149126" y="149126"/>
                </a:moveTo>
                <a:cubicBezTo>
                  <a:pt x="157520" y="140732"/>
                  <a:pt x="171093" y="140732"/>
                  <a:pt x="179397" y="149126"/>
                </a:cubicBezTo>
                <a:lnTo>
                  <a:pt x="228511" y="198239"/>
                </a:lnTo>
                <a:lnTo>
                  <a:pt x="277624" y="149126"/>
                </a:lnTo>
                <a:cubicBezTo>
                  <a:pt x="286018" y="140732"/>
                  <a:pt x="299591" y="140732"/>
                  <a:pt x="307896" y="149126"/>
                </a:cubicBezTo>
                <a:cubicBezTo>
                  <a:pt x="316200" y="157520"/>
                  <a:pt x="316290" y="171093"/>
                  <a:pt x="307896" y="179397"/>
                </a:cubicBezTo>
                <a:lnTo>
                  <a:pt x="258782" y="228511"/>
                </a:lnTo>
                <a:lnTo>
                  <a:pt x="307896" y="277624"/>
                </a:lnTo>
                <a:cubicBezTo>
                  <a:pt x="316290" y="286018"/>
                  <a:pt x="316290" y="299591"/>
                  <a:pt x="307896" y="307896"/>
                </a:cubicBezTo>
                <a:cubicBezTo>
                  <a:pt x="299502" y="316200"/>
                  <a:pt x="285929" y="316290"/>
                  <a:pt x="277624" y="307896"/>
                </a:cubicBezTo>
                <a:lnTo>
                  <a:pt x="228511" y="258782"/>
                </a:lnTo>
                <a:lnTo>
                  <a:pt x="179397" y="307896"/>
                </a:lnTo>
                <a:cubicBezTo>
                  <a:pt x="171004" y="316290"/>
                  <a:pt x="157430" y="316290"/>
                  <a:pt x="149126" y="307896"/>
                </a:cubicBezTo>
                <a:cubicBezTo>
                  <a:pt x="140821" y="299502"/>
                  <a:pt x="140732" y="285929"/>
                  <a:pt x="149126" y="277624"/>
                </a:cubicBezTo>
                <a:lnTo>
                  <a:pt x="198239" y="228511"/>
                </a:lnTo>
                <a:lnTo>
                  <a:pt x="149126" y="179397"/>
                </a:lnTo>
                <a:cubicBezTo>
                  <a:pt x="140732" y="171004"/>
                  <a:pt x="140732" y="157430"/>
                  <a:pt x="149126" y="149126"/>
                </a:cubicBezTo>
                <a:close/>
              </a:path>
            </a:pathLst>
          </a:custGeom>
          <a:solidFill>
            <a:srgbClr val="004080"/>
          </a:solidFill>
        </p:spPr>
      </p:sp>
      <p:sp>
        <p:nvSpPr>
          <p:cNvPr id="19" name="Text 15"/>
          <p:cNvSpPr/>
          <p:nvPr/>
        </p:nvSpPr>
        <p:spPr>
          <a:xfrm>
            <a:off x="10312400" y="4013200"/>
            <a:ext cx="914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理论冲突</a:t>
            </a:r>
            <a:endParaRPr lang="en-US" sz="1600" dirty="0"/>
          </a:p>
        </p:txBody>
      </p:sp>
      <p:sp>
        <p:nvSpPr>
          <p:cNvPr id="20" name="Text 16"/>
          <p:cNvSpPr/>
          <p:nvPr/>
        </p:nvSpPr>
        <p:spPr>
          <a:xfrm>
            <a:off x="10191750" y="4318000"/>
            <a:ext cx="1155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生成冲突子句</a:t>
            </a: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3135313" y="5461000"/>
            <a:ext cx="59182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若理论不兼容，则生成</a:t>
            </a:r>
            <a:r>
              <a:rPr lang="en-US" sz="1400" dirty="0">
                <a:solidFill>
                  <a:srgbClr val="004080"/>
                </a:solidFill>
                <a:highlight>
                  <a:srgbClr val="A8D0F5">
                    <a:alpha val="4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冲突子句 </a:t>
            </a: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，反馈给SAT求解器进行</a:t>
            </a:r>
            <a:r>
              <a:rPr lang="en-US" sz="1400" dirty="0">
                <a:solidFill>
                  <a:srgbClr val="004080"/>
                </a:solidFill>
                <a:highlight>
                  <a:srgbClr val="A8D0F5">
                    <a:alpha val="4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回溯 </a:t>
            </a: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和</a:t>
            </a:r>
            <a:r>
              <a:rPr lang="en-US" sz="1400" dirty="0">
                <a:solidFill>
                  <a:srgbClr val="004080"/>
                </a:solidFill>
                <a:highlight>
                  <a:srgbClr val="A8D0F5">
                    <a:alpha val="4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重新搜索 </a:t>
            </a: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。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2:55:41-d2v63jdnfo2stf9dk4q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660265"/>
            <a:ext cx="12192635" cy="21977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726055" y="3239770"/>
            <a:ext cx="6739255" cy="8299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015DB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Python API入门</a:t>
            </a:r>
            <a:r>
              <a:rPr lang="zh-CN" altLang="en-US" sz="4800" b="1" dirty="0">
                <a:solidFill>
                  <a:srgbClr val="015DB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与</a:t>
            </a:r>
            <a:r>
              <a:rPr lang="zh-CN" altLang="en-US" sz="4800" b="1" dirty="0">
                <a:solidFill>
                  <a:srgbClr val="015DBB"/>
                </a:solidFill>
                <a:latin typeface="黑体" panose="02010609060101010101" charset="-122"/>
                <a:ea typeface="黑体" panose="02010609060101010101" charset="-122"/>
                <a:cs typeface="MiSans" pitchFamily="34" charset="-120"/>
              </a:rPr>
              <a:t>求</a:t>
            </a:r>
            <a:r>
              <a:rPr lang="zh-CN" altLang="en-US" sz="4800" b="1" dirty="0">
                <a:solidFill>
                  <a:srgbClr val="015DB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解</a:t>
            </a:r>
            <a:endParaRPr lang="zh-CN" altLang="en-US" sz="4800" b="1" dirty="0">
              <a:solidFill>
                <a:srgbClr val="015DBB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4" name="Text 1"/>
          <p:cNvSpPr/>
          <p:nvPr/>
        </p:nvSpPr>
        <p:spPr>
          <a:xfrm>
            <a:off x="3332163" y="1433195"/>
            <a:ext cx="5956935" cy="1483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015DB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8-12:55:40-d2v63j5nfo2stf9dk4mg.png"/>
          <p:cNvPicPr>
            <a:picLocks noChangeAspect="1"/>
          </p:cNvPicPr>
          <p:nvPr/>
        </p:nvPicPr>
        <p:blipFill>
          <a:blip r:embed="rId2"/>
          <a:srcRect t="1192" b="1192"/>
          <a:stretch>
            <a:fillRect/>
          </a:stretch>
        </p:blipFill>
        <p:spPr>
          <a:xfrm>
            <a:off x="5251133" y="1950720"/>
            <a:ext cx="2118995" cy="1132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8-12:55:57-d2v63ndnfo2stf9dk540.png"/>
          <p:cNvPicPr>
            <a:picLocks noChangeAspect="1"/>
          </p:cNvPicPr>
          <p:nvPr/>
        </p:nvPicPr>
        <p:blipFill>
          <a:blip r:embed="rId3"/>
          <a:srcRect t="22162"/>
          <a:stretch>
            <a:fillRect/>
          </a:stretch>
        </p:blipFill>
        <p:spPr>
          <a:xfrm>
            <a:off x="533400" y="1191895"/>
            <a:ext cx="3402965" cy="264922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8-12:55:57-d2v63ndnfo2stf9dk540.png"/>
          <p:cNvPicPr>
            <a:picLocks noChangeAspect="1"/>
          </p:cNvPicPr>
          <p:nvPr/>
        </p:nvPicPr>
        <p:blipFill>
          <a:blip r:embed="rId3">
            <a:alphaModFix amt="30000"/>
          </a:blip>
          <a:srcRect t="22162"/>
          <a:stretch>
            <a:fillRect/>
          </a:stretch>
        </p:blipFill>
        <p:spPr>
          <a:xfrm flipH="1">
            <a:off x="8581390" y="779780"/>
            <a:ext cx="3402965" cy="26492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2:55:42-d2v63jlnfo2stf9dk4r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" y="429895"/>
            <a:ext cx="579755" cy="65214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2:55:41-d2v63jdnfo2stf9dk4q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4260"/>
            <a:ext cx="12192635" cy="7137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8750" y="17526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Python API流程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>
            <a:off x="254000" y="2514600"/>
            <a:ext cx="3898900" cy="2590800"/>
          </a:xfrm>
          <a:custGeom>
            <a:avLst/>
            <a:gdLst/>
            <a:ahLst/>
            <a:cxnLst/>
            <a:rect l="l" t="t" r="r" b="b"/>
            <a:pathLst>
              <a:path w="3898900" h="2590800">
                <a:moveTo>
                  <a:pt x="101611" y="0"/>
                </a:moveTo>
                <a:lnTo>
                  <a:pt x="3797289" y="0"/>
                </a:lnTo>
                <a:cubicBezTo>
                  <a:pt x="3853407" y="0"/>
                  <a:pt x="3898900" y="45493"/>
                  <a:pt x="3898900" y="101611"/>
                </a:cubicBezTo>
                <a:lnTo>
                  <a:pt x="3898900" y="2489189"/>
                </a:lnTo>
                <a:cubicBezTo>
                  <a:pt x="3898900" y="2545307"/>
                  <a:pt x="3853407" y="2590800"/>
                  <a:pt x="3797289" y="2590800"/>
                </a:cubicBezTo>
                <a:lnTo>
                  <a:pt x="101611" y="2590800"/>
                </a:lnTo>
                <a:cubicBezTo>
                  <a:pt x="45493" y="2590800"/>
                  <a:pt x="0" y="2545307"/>
                  <a:pt x="0" y="2489189"/>
                </a:cubicBezTo>
                <a:lnTo>
                  <a:pt x="0" y="101611"/>
                </a:lnTo>
                <a:cubicBezTo>
                  <a:pt x="0" y="45530"/>
                  <a:pt x="45530" y="0"/>
                  <a:pt x="101611" y="0"/>
                </a:cubicBezTo>
                <a:close/>
              </a:path>
            </a:pathLst>
          </a:custGeom>
          <a:solidFill>
            <a:srgbClr val="A8D0F5">
              <a:alpha val="30196"/>
            </a:srgbClr>
          </a:solidFill>
        </p:spPr>
      </p:sp>
      <p:sp>
        <p:nvSpPr>
          <p:cNvPr id="6" name="Text 2"/>
          <p:cNvSpPr/>
          <p:nvPr/>
        </p:nvSpPr>
        <p:spPr>
          <a:xfrm>
            <a:off x="457200" y="2717800"/>
            <a:ext cx="3619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核心概念</a:t>
            </a:r>
            <a:endParaRPr lang="en-US" sz="1600" dirty="0"/>
          </a:p>
        </p:txBody>
      </p:sp>
      <p:sp>
        <p:nvSpPr>
          <p:cNvPr id="7" name="Shape 3"/>
          <p:cNvSpPr/>
          <p:nvPr/>
        </p:nvSpPr>
        <p:spPr>
          <a:xfrm>
            <a:off x="563563" y="3263900"/>
            <a:ext cx="200025" cy="177800"/>
          </a:xfrm>
          <a:custGeom>
            <a:avLst/>
            <a:gdLst/>
            <a:ahLst/>
            <a:cxnLst/>
            <a:rect l="l" t="t" r="r" b="b"/>
            <a:pathLst>
              <a:path w="200025" h="177800">
                <a:moveTo>
                  <a:pt x="77822" y="33719"/>
                </a:moveTo>
                <a:lnTo>
                  <a:pt x="77822" y="50944"/>
                </a:lnTo>
                <a:lnTo>
                  <a:pt x="77996" y="51117"/>
                </a:lnTo>
                <a:cubicBezTo>
                  <a:pt x="80253" y="22503"/>
                  <a:pt x="104180" y="0"/>
                  <a:pt x="133385" y="0"/>
                </a:cubicBezTo>
                <a:cubicBezTo>
                  <a:pt x="140365" y="0"/>
                  <a:pt x="147067" y="1285"/>
                  <a:pt x="153214" y="3646"/>
                </a:cubicBezTo>
                <a:cubicBezTo>
                  <a:pt x="156686" y="4966"/>
                  <a:pt x="157311" y="9376"/>
                  <a:pt x="154707" y="12015"/>
                </a:cubicBezTo>
                <a:lnTo>
                  <a:pt x="123904" y="42818"/>
                </a:lnTo>
                <a:cubicBezTo>
                  <a:pt x="122863" y="43860"/>
                  <a:pt x="122272" y="45283"/>
                  <a:pt x="122272" y="46742"/>
                </a:cubicBezTo>
                <a:lnTo>
                  <a:pt x="122272" y="61119"/>
                </a:lnTo>
                <a:cubicBezTo>
                  <a:pt x="122272" y="64175"/>
                  <a:pt x="124773" y="66675"/>
                  <a:pt x="127828" y="66675"/>
                </a:cubicBezTo>
                <a:lnTo>
                  <a:pt x="142205" y="66675"/>
                </a:lnTo>
                <a:cubicBezTo>
                  <a:pt x="143664" y="66675"/>
                  <a:pt x="145088" y="66085"/>
                  <a:pt x="146129" y="65043"/>
                </a:cubicBezTo>
                <a:lnTo>
                  <a:pt x="176932" y="34240"/>
                </a:lnTo>
                <a:cubicBezTo>
                  <a:pt x="179571" y="31601"/>
                  <a:pt x="183981" y="32261"/>
                  <a:pt x="185301" y="35734"/>
                </a:cubicBezTo>
                <a:cubicBezTo>
                  <a:pt x="187662" y="41880"/>
                  <a:pt x="188947" y="48582"/>
                  <a:pt x="188947" y="55563"/>
                </a:cubicBezTo>
                <a:cubicBezTo>
                  <a:pt x="188947" y="76607"/>
                  <a:pt x="177244" y="94942"/>
                  <a:pt x="159951" y="104353"/>
                </a:cubicBezTo>
                <a:lnTo>
                  <a:pt x="188253" y="132655"/>
                </a:lnTo>
                <a:cubicBezTo>
                  <a:pt x="194747" y="139149"/>
                  <a:pt x="194747" y="149706"/>
                  <a:pt x="188253" y="156235"/>
                </a:cubicBezTo>
                <a:lnTo>
                  <a:pt x="167382" y="177105"/>
                </a:lnTo>
                <a:cubicBezTo>
                  <a:pt x="160888" y="183599"/>
                  <a:pt x="150331" y="183599"/>
                  <a:pt x="143803" y="177105"/>
                </a:cubicBezTo>
                <a:lnTo>
                  <a:pt x="100047" y="133350"/>
                </a:lnTo>
                <a:cubicBezTo>
                  <a:pt x="90532" y="123835"/>
                  <a:pt x="88379" y="109771"/>
                  <a:pt x="93623" y="98172"/>
                </a:cubicBezTo>
                <a:lnTo>
                  <a:pt x="62126" y="66675"/>
                </a:lnTo>
                <a:lnTo>
                  <a:pt x="44901" y="66675"/>
                </a:lnTo>
                <a:cubicBezTo>
                  <a:pt x="41186" y="66675"/>
                  <a:pt x="37713" y="64834"/>
                  <a:pt x="35664" y="61744"/>
                </a:cubicBezTo>
                <a:lnTo>
                  <a:pt x="8126" y="20454"/>
                </a:lnTo>
                <a:cubicBezTo>
                  <a:pt x="6668" y="18266"/>
                  <a:pt x="6945" y="15314"/>
                  <a:pt x="8821" y="13439"/>
                </a:cubicBezTo>
                <a:lnTo>
                  <a:pt x="24586" y="-2327"/>
                </a:lnTo>
                <a:cubicBezTo>
                  <a:pt x="26462" y="-4202"/>
                  <a:pt x="29379" y="-4480"/>
                  <a:pt x="31601" y="-3021"/>
                </a:cubicBezTo>
                <a:lnTo>
                  <a:pt x="72891" y="24482"/>
                </a:lnTo>
                <a:cubicBezTo>
                  <a:pt x="75982" y="26531"/>
                  <a:pt x="77822" y="30004"/>
                  <a:pt x="77822" y="33719"/>
                </a:cubicBezTo>
                <a:close/>
                <a:moveTo>
                  <a:pt x="74870" y="102999"/>
                </a:moveTo>
                <a:cubicBezTo>
                  <a:pt x="72683" y="115848"/>
                  <a:pt x="75704" y="129426"/>
                  <a:pt x="84038" y="140295"/>
                </a:cubicBezTo>
                <a:lnTo>
                  <a:pt x="51048" y="173251"/>
                </a:lnTo>
                <a:cubicBezTo>
                  <a:pt x="41290" y="183009"/>
                  <a:pt x="25455" y="183009"/>
                  <a:pt x="15696" y="173251"/>
                </a:cubicBezTo>
                <a:cubicBezTo>
                  <a:pt x="5938" y="163493"/>
                  <a:pt x="5938" y="147657"/>
                  <a:pt x="15696" y="137899"/>
                </a:cubicBezTo>
                <a:lnTo>
                  <a:pt x="62716" y="90879"/>
                </a:lnTo>
                <a:lnTo>
                  <a:pt x="74870" y="103034"/>
                </a:lnTo>
                <a:close/>
              </a:path>
            </a:pathLst>
          </a:custGeom>
          <a:solidFill>
            <a:srgbClr val="3A7BD5"/>
          </a:solidFill>
        </p:spPr>
      </p:sp>
      <p:sp>
        <p:nvSpPr>
          <p:cNvPr id="8" name="Text 4"/>
          <p:cNvSpPr/>
          <p:nvPr/>
        </p:nvSpPr>
        <p:spPr>
          <a:xfrm>
            <a:off x="863600" y="3225800"/>
            <a:ext cx="1638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A7BD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Solver:</a:t>
            </a: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求解器实例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563563" y="3619500"/>
            <a:ext cx="200025" cy="177800"/>
          </a:xfrm>
          <a:custGeom>
            <a:avLst/>
            <a:gdLst/>
            <a:ahLst/>
            <a:cxnLst/>
            <a:rect l="l" t="t" r="r" b="b"/>
            <a:pathLst>
              <a:path w="200025" h="177800">
                <a:moveTo>
                  <a:pt x="139323" y="13578"/>
                </a:moveTo>
                <a:lnTo>
                  <a:pt x="190788" y="65772"/>
                </a:lnTo>
                <a:cubicBezTo>
                  <a:pt x="200407" y="75530"/>
                  <a:pt x="200407" y="91157"/>
                  <a:pt x="190788" y="100915"/>
                </a:cubicBezTo>
                <a:lnTo>
                  <a:pt x="136475" y="155888"/>
                </a:lnTo>
                <a:cubicBezTo>
                  <a:pt x="133246" y="159152"/>
                  <a:pt x="127967" y="159187"/>
                  <a:pt x="124703" y="155957"/>
                </a:cubicBezTo>
                <a:cubicBezTo>
                  <a:pt x="121439" y="152727"/>
                  <a:pt x="121404" y="147449"/>
                  <a:pt x="124634" y="144185"/>
                </a:cubicBezTo>
                <a:lnTo>
                  <a:pt x="178946" y="89178"/>
                </a:lnTo>
                <a:cubicBezTo>
                  <a:pt x="182141" y="85948"/>
                  <a:pt x="182141" y="80705"/>
                  <a:pt x="178946" y="77475"/>
                </a:cubicBezTo>
                <a:lnTo>
                  <a:pt x="127446" y="25316"/>
                </a:lnTo>
                <a:cubicBezTo>
                  <a:pt x="124217" y="22051"/>
                  <a:pt x="124252" y="16773"/>
                  <a:pt x="127516" y="13543"/>
                </a:cubicBezTo>
                <a:cubicBezTo>
                  <a:pt x="130780" y="10314"/>
                  <a:pt x="136059" y="10349"/>
                  <a:pt x="139288" y="13613"/>
                </a:cubicBezTo>
                <a:close/>
                <a:moveTo>
                  <a:pt x="11147" y="79697"/>
                </a:moveTo>
                <a:lnTo>
                  <a:pt x="11147" y="33337"/>
                </a:lnTo>
                <a:cubicBezTo>
                  <a:pt x="11147" y="21079"/>
                  <a:pt x="21114" y="11112"/>
                  <a:pt x="33372" y="11112"/>
                </a:cubicBezTo>
                <a:lnTo>
                  <a:pt x="79732" y="11112"/>
                </a:lnTo>
                <a:cubicBezTo>
                  <a:pt x="85636" y="11112"/>
                  <a:pt x="91296" y="13439"/>
                  <a:pt x="95463" y="17606"/>
                </a:cubicBezTo>
                <a:lnTo>
                  <a:pt x="145470" y="67613"/>
                </a:lnTo>
                <a:cubicBezTo>
                  <a:pt x="154151" y="76294"/>
                  <a:pt x="154151" y="90359"/>
                  <a:pt x="145470" y="99040"/>
                </a:cubicBezTo>
                <a:lnTo>
                  <a:pt x="99110" y="145400"/>
                </a:lnTo>
                <a:cubicBezTo>
                  <a:pt x="90428" y="154082"/>
                  <a:pt x="76364" y="154082"/>
                  <a:pt x="67682" y="145400"/>
                </a:cubicBezTo>
                <a:lnTo>
                  <a:pt x="17676" y="95394"/>
                </a:lnTo>
                <a:cubicBezTo>
                  <a:pt x="13509" y="91227"/>
                  <a:pt x="11182" y="85566"/>
                  <a:pt x="11182" y="79663"/>
                </a:cubicBezTo>
                <a:close/>
                <a:moveTo>
                  <a:pt x="61153" y="50006"/>
                </a:moveTo>
                <a:cubicBezTo>
                  <a:pt x="61153" y="43873"/>
                  <a:pt x="56174" y="38894"/>
                  <a:pt x="50041" y="38894"/>
                </a:cubicBezTo>
                <a:cubicBezTo>
                  <a:pt x="43908" y="38894"/>
                  <a:pt x="38928" y="43873"/>
                  <a:pt x="38928" y="50006"/>
                </a:cubicBezTo>
                <a:cubicBezTo>
                  <a:pt x="38928" y="56139"/>
                  <a:pt x="43908" y="61119"/>
                  <a:pt x="50041" y="61119"/>
                </a:cubicBezTo>
                <a:cubicBezTo>
                  <a:pt x="56174" y="61119"/>
                  <a:pt x="61153" y="56139"/>
                  <a:pt x="61153" y="50006"/>
                </a:cubicBezTo>
                <a:close/>
              </a:path>
            </a:pathLst>
          </a:custGeom>
          <a:solidFill>
            <a:srgbClr val="3A7BD5"/>
          </a:solidFill>
        </p:spPr>
      </p:sp>
      <p:sp>
        <p:nvSpPr>
          <p:cNvPr id="10" name="Text 6"/>
          <p:cNvSpPr/>
          <p:nvPr/>
        </p:nvSpPr>
        <p:spPr>
          <a:xfrm>
            <a:off x="863600" y="3581400"/>
            <a:ext cx="2286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A7BD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Sort:</a:t>
            </a: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变量类型 (Int, Bool...)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563563" y="3975100"/>
            <a:ext cx="200025" cy="177800"/>
          </a:xfrm>
          <a:custGeom>
            <a:avLst/>
            <a:gdLst/>
            <a:ahLst/>
            <a:cxnLst/>
            <a:rect l="l" t="t" r="r" b="b"/>
            <a:pathLst>
              <a:path w="200025" h="177800">
                <a:moveTo>
                  <a:pt x="125293" y="417"/>
                </a:moveTo>
                <a:cubicBezTo>
                  <a:pt x="119390" y="-1285"/>
                  <a:pt x="113243" y="2153"/>
                  <a:pt x="111542" y="8057"/>
                </a:cubicBezTo>
                <a:lnTo>
                  <a:pt x="67092" y="163632"/>
                </a:lnTo>
                <a:cubicBezTo>
                  <a:pt x="65390" y="169535"/>
                  <a:pt x="68828" y="175682"/>
                  <a:pt x="74732" y="177383"/>
                </a:cubicBezTo>
                <a:cubicBezTo>
                  <a:pt x="80635" y="179085"/>
                  <a:pt x="86782" y="175647"/>
                  <a:pt x="88483" y="169743"/>
                </a:cubicBezTo>
                <a:lnTo>
                  <a:pt x="132933" y="14168"/>
                </a:lnTo>
                <a:cubicBezTo>
                  <a:pt x="134635" y="8265"/>
                  <a:pt x="131197" y="2118"/>
                  <a:pt x="125293" y="417"/>
                </a:cubicBezTo>
                <a:close/>
                <a:moveTo>
                  <a:pt x="147727" y="47680"/>
                </a:moveTo>
                <a:cubicBezTo>
                  <a:pt x="143386" y="52020"/>
                  <a:pt x="143386" y="59070"/>
                  <a:pt x="147727" y="63411"/>
                </a:cubicBezTo>
                <a:lnTo>
                  <a:pt x="173216" y="88900"/>
                </a:lnTo>
                <a:lnTo>
                  <a:pt x="147727" y="114389"/>
                </a:lnTo>
                <a:cubicBezTo>
                  <a:pt x="143386" y="118730"/>
                  <a:pt x="143386" y="125780"/>
                  <a:pt x="147727" y="130120"/>
                </a:cubicBezTo>
                <a:cubicBezTo>
                  <a:pt x="152068" y="134461"/>
                  <a:pt x="159117" y="134461"/>
                  <a:pt x="163458" y="130120"/>
                </a:cubicBezTo>
                <a:lnTo>
                  <a:pt x="196795" y="96783"/>
                </a:lnTo>
                <a:cubicBezTo>
                  <a:pt x="201136" y="92442"/>
                  <a:pt x="201136" y="85393"/>
                  <a:pt x="196795" y="81052"/>
                </a:cubicBezTo>
                <a:lnTo>
                  <a:pt x="163458" y="47714"/>
                </a:lnTo>
                <a:cubicBezTo>
                  <a:pt x="159117" y="43373"/>
                  <a:pt x="152068" y="43373"/>
                  <a:pt x="147727" y="47714"/>
                </a:cubicBezTo>
                <a:close/>
                <a:moveTo>
                  <a:pt x="52333" y="47680"/>
                </a:moveTo>
                <a:cubicBezTo>
                  <a:pt x="47992" y="43339"/>
                  <a:pt x="40943" y="43339"/>
                  <a:pt x="36602" y="47680"/>
                </a:cubicBezTo>
                <a:lnTo>
                  <a:pt x="3264" y="81017"/>
                </a:lnTo>
                <a:cubicBezTo>
                  <a:pt x="-1077" y="85358"/>
                  <a:pt x="-1077" y="92407"/>
                  <a:pt x="3264" y="96748"/>
                </a:cubicBezTo>
                <a:lnTo>
                  <a:pt x="36602" y="130086"/>
                </a:lnTo>
                <a:cubicBezTo>
                  <a:pt x="40943" y="134427"/>
                  <a:pt x="47992" y="134427"/>
                  <a:pt x="52333" y="130086"/>
                </a:cubicBezTo>
                <a:cubicBezTo>
                  <a:pt x="56674" y="125745"/>
                  <a:pt x="56674" y="118695"/>
                  <a:pt x="52333" y="114355"/>
                </a:cubicBezTo>
                <a:lnTo>
                  <a:pt x="26844" y="88900"/>
                </a:lnTo>
                <a:lnTo>
                  <a:pt x="52298" y="63411"/>
                </a:lnTo>
                <a:cubicBezTo>
                  <a:pt x="56639" y="59070"/>
                  <a:pt x="56639" y="52020"/>
                  <a:pt x="52298" y="47680"/>
                </a:cubicBezTo>
                <a:close/>
              </a:path>
            </a:pathLst>
          </a:custGeom>
          <a:solidFill>
            <a:srgbClr val="3A7BD5"/>
          </a:solidFill>
        </p:spPr>
      </p:sp>
      <p:sp>
        <p:nvSpPr>
          <p:cNvPr id="12" name="Text 8"/>
          <p:cNvSpPr/>
          <p:nvPr/>
        </p:nvSpPr>
        <p:spPr>
          <a:xfrm>
            <a:off x="863600" y="3937000"/>
            <a:ext cx="1612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A7BD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Term:</a:t>
            </a: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表达式/约束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596900" y="4330700"/>
            <a:ext cx="133350" cy="177800"/>
          </a:xfrm>
          <a:custGeom>
            <a:avLst/>
            <a:gdLst/>
            <a:ahLst/>
            <a:cxnLst/>
            <a:rect l="l" t="t" r="r" b="b"/>
            <a:pathLst>
              <a:path w="133350" h="177800">
                <a:moveTo>
                  <a:pt x="108139" y="11112"/>
                </a:moveTo>
                <a:lnTo>
                  <a:pt x="111125" y="11112"/>
                </a:lnTo>
                <a:cubicBezTo>
                  <a:pt x="123383" y="11112"/>
                  <a:pt x="133350" y="21079"/>
                  <a:pt x="133350" y="33337"/>
                </a:cubicBezTo>
                <a:lnTo>
                  <a:pt x="133350" y="155575"/>
                </a:lnTo>
                <a:cubicBezTo>
                  <a:pt x="133350" y="167833"/>
                  <a:pt x="123383" y="177800"/>
                  <a:pt x="111125" y="177800"/>
                </a:cubicBezTo>
                <a:lnTo>
                  <a:pt x="22225" y="177800"/>
                </a:lnTo>
                <a:cubicBezTo>
                  <a:pt x="9967" y="177800"/>
                  <a:pt x="0" y="167833"/>
                  <a:pt x="0" y="155575"/>
                </a:cubicBezTo>
                <a:lnTo>
                  <a:pt x="0" y="33337"/>
                </a:lnTo>
                <a:cubicBezTo>
                  <a:pt x="0" y="21079"/>
                  <a:pt x="9967" y="11112"/>
                  <a:pt x="22225" y="11112"/>
                </a:cubicBezTo>
                <a:lnTo>
                  <a:pt x="25211" y="11112"/>
                </a:lnTo>
                <a:cubicBezTo>
                  <a:pt x="29031" y="4480"/>
                  <a:pt x="36220" y="0"/>
                  <a:pt x="44450" y="0"/>
                </a:cubicBezTo>
                <a:lnTo>
                  <a:pt x="88900" y="0"/>
                </a:lnTo>
                <a:cubicBezTo>
                  <a:pt x="97130" y="0"/>
                  <a:pt x="104319" y="4480"/>
                  <a:pt x="108139" y="11112"/>
                </a:cubicBezTo>
                <a:close/>
                <a:moveTo>
                  <a:pt x="86122" y="38894"/>
                </a:moveTo>
                <a:cubicBezTo>
                  <a:pt x="90741" y="38894"/>
                  <a:pt x="94456" y="35178"/>
                  <a:pt x="94456" y="30559"/>
                </a:cubicBezTo>
                <a:cubicBezTo>
                  <a:pt x="94456" y="25941"/>
                  <a:pt x="90741" y="22225"/>
                  <a:pt x="86122" y="22225"/>
                </a:cubicBezTo>
                <a:lnTo>
                  <a:pt x="47228" y="22225"/>
                </a:lnTo>
                <a:cubicBezTo>
                  <a:pt x="42609" y="22225"/>
                  <a:pt x="38894" y="25941"/>
                  <a:pt x="38894" y="30559"/>
                </a:cubicBezTo>
                <a:cubicBezTo>
                  <a:pt x="38894" y="35178"/>
                  <a:pt x="42609" y="38894"/>
                  <a:pt x="47228" y="38894"/>
                </a:cubicBezTo>
                <a:lnTo>
                  <a:pt x="86122" y="38894"/>
                </a:lnTo>
                <a:close/>
                <a:moveTo>
                  <a:pt x="95984" y="90532"/>
                </a:moveTo>
                <a:cubicBezTo>
                  <a:pt x="98415" y="86643"/>
                  <a:pt x="97234" y="81503"/>
                  <a:pt x="93345" y="79038"/>
                </a:cubicBezTo>
                <a:cubicBezTo>
                  <a:pt x="89456" y="76572"/>
                  <a:pt x="84316" y="77788"/>
                  <a:pt x="81851" y="81677"/>
                </a:cubicBezTo>
                <a:lnTo>
                  <a:pt x="60528" y="115813"/>
                </a:lnTo>
                <a:lnTo>
                  <a:pt x="51152" y="103312"/>
                </a:lnTo>
                <a:cubicBezTo>
                  <a:pt x="48374" y="99631"/>
                  <a:pt x="43165" y="98867"/>
                  <a:pt x="39484" y="101645"/>
                </a:cubicBezTo>
                <a:cubicBezTo>
                  <a:pt x="35803" y="104423"/>
                  <a:pt x="35039" y="109632"/>
                  <a:pt x="37817" y="113313"/>
                </a:cubicBezTo>
                <a:lnTo>
                  <a:pt x="54486" y="135538"/>
                </a:lnTo>
                <a:cubicBezTo>
                  <a:pt x="56118" y="137726"/>
                  <a:pt x="58757" y="138976"/>
                  <a:pt x="61501" y="138872"/>
                </a:cubicBezTo>
                <a:cubicBezTo>
                  <a:pt x="64244" y="138767"/>
                  <a:pt x="66744" y="137309"/>
                  <a:pt x="68203" y="134947"/>
                </a:cubicBezTo>
                <a:lnTo>
                  <a:pt x="95984" y="90497"/>
                </a:lnTo>
                <a:close/>
              </a:path>
            </a:pathLst>
          </a:custGeom>
          <a:solidFill>
            <a:srgbClr val="3A7BD5"/>
          </a:solidFill>
        </p:spPr>
      </p:sp>
      <p:sp>
        <p:nvSpPr>
          <p:cNvPr id="14" name="Text 10"/>
          <p:cNvSpPr/>
          <p:nvPr/>
        </p:nvSpPr>
        <p:spPr>
          <a:xfrm>
            <a:off x="863600" y="4292600"/>
            <a:ext cx="1460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A7BD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Result:</a:t>
            </a: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求解结果</a:t>
            </a:r>
            <a:endParaRPr lang="en-US" sz="1600" dirty="0"/>
          </a:p>
        </p:txBody>
      </p:sp>
      <p:sp>
        <p:nvSpPr>
          <p:cNvPr id="15" name="Shape 11"/>
          <p:cNvSpPr/>
          <p:nvPr/>
        </p:nvSpPr>
        <p:spPr>
          <a:xfrm>
            <a:off x="574675" y="4686300"/>
            <a:ext cx="177800" cy="177800"/>
          </a:xfrm>
          <a:custGeom>
            <a:avLst/>
            <a:gdLst/>
            <a:ahLst/>
            <a:cxnLst/>
            <a:rect l="l" t="t" r="r" b="b"/>
            <a:pathLst>
              <a:path w="177800" h="177800">
                <a:moveTo>
                  <a:pt x="0" y="27781"/>
                </a:moveTo>
                <a:cubicBezTo>
                  <a:pt x="0" y="18579"/>
                  <a:pt x="7466" y="11112"/>
                  <a:pt x="16669" y="11112"/>
                </a:cubicBezTo>
                <a:lnTo>
                  <a:pt x="50006" y="11112"/>
                </a:lnTo>
                <a:cubicBezTo>
                  <a:pt x="59209" y="11112"/>
                  <a:pt x="66675" y="18579"/>
                  <a:pt x="66675" y="27781"/>
                </a:cubicBezTo>
                <a:lnTo>
                  <a:pt x="66675" y="33337"/>
                </a:lnTo>
                <a:lnTo>
                  <a:pt x="111125" y="33337"/>
                </a:lnTo>
                <a:lnTo>
                  <a:pt x="111125" y="27781"/>
                </a:lnTo>
                <a:cubicBezTo>
                  <a:pt x="111125" y="18579"/>
                  <a:pt x="118591" y="11112"/>
                  <a:pt x="127794" y="11112"/>
                </a:cubicBezTo>
                <a:lnTo>
                  <a:pt x="161131" y="11112"/>
                </a:lnTo>
                <a:cubicBezTo>
                  <a:pt x="170334" y="11112"/>
                  <a:pt x="177800" y="18579"/>
                  <a:pt x="177800" y="27781"/>
                </a:cubicBezTo>
                <a:lnTo>
                  <a:pt x="177800" y="61119"/>
                </a:lnTo>
                <a:cubicBezTo>
                  <a:pt x="177800" y="70321"/>
                  <a:pt x="170334" y="77788"/>
                  <a:pt x="161131" y="77788"/>
                </a:cubicBezTo>
                <a:lnTo>
                  <a:pt x="127794" y="77788"/>
                </a:lnTo>
                <a:cubicBezTo>
                  <a:pt x="118591" y="77788"/>
                  <a:pt x="111125" y="70321"/>
                  <a:pt x="111125" y="61119"/>
                </a:cubicBezTo>
                <a:lnTo>
                  <a:pt x="111125" y="55563"/>
                </a:lnTo>
                <a:lnTo>
                  <a:pt x="66675" y="55563"/>
                </a:lnTo>
                <a:lnTo>
                  <a:pt x="66675" y="61119"/>
                </a:lnTo>
                <a:cubicBezTo>
                  <a:pt x="66675" y="63654"/>
                  <a:pt x="66085" y="66085"/>
                  <a:pt x="65078" y="68238"/>
                </a:cubicBezTo>
                <a:lnTo>
                  <a:pt x="88900" y="100013"/>
                </a:lnTo>
                <a:lnTo>
                  <a:pt x="116681" y="100013"/>
                </a:lnTo>
                <a:cubicBezTo>
                  <a:pt x="125884" y="100013"/>
                  <a:pt x="133350" y="107479"/>
                  <a:pt x="133350" y="116681"/>
                </a:cubicBezTo>
                <a:lnTo>
                  <a:pt x="133350" y="150019"/>
                </a:lnTo>
                <a:cubicBezTo>
                  <a:pt x="133350" y="159221"/>
                  <a:pt x="125884" y="166688"/>
                  <a:pt x="116681" y="166688"/>
                </a:cubicBezTo>
                <a:lnTo>
                  <a:pt x="83344" y="166688"/>
                </a:lnTo>
                <a:cubicBezTo>
                  <a:pt x="74141" y="166688"/>
                  <a:pt x="66675" y="159221"/>
                  <a:pt x="66675" y="150019"/>
                </a:cubicBezTo>
                <a:lnTo>
                  <a:pt x="66675" y="116681"/>
                </a:lnTo>
                <a:cubicBezTo>
                  <a:pt x="66675" y="114146"/>
                  <a:pt x="67265" y="111715"/>
                  <a:pt x="68272" y="109562"/>
                </a:cubicBezTo>
                <a:lnTo>
                  <a:pt x="44450" y="77788"/>
                </a:lnTo>
                <a:lnTo>
                  <a:pt x="16669" y="77788"/>
                </a:lnTo>
                <a:cubicBezTo>
                  <a:pt x="7466" y="77788"/>
                  <a:pt x="0" y="70321"/>
                  <a:pt x="0" y="61119"/>
                </a:cubicBezTo>
                <a:lnTo>
                  <a:pt x="0" y="27781"/>
                </a:lnTo>
                <a:close/>
              </a:path>
            </a:pathLst>
          </a:custGeom>
          <a:solidFill>
            <a:srgbClr val="3A7BD5"/>
          </a:solidFill>
        </p:spPr>
      </p:sp>
      <p:sp>
        <p:nvSpPr>
          <p:cNvPr id="16" name="Text 12"/>
          <p:cNvSpPr/>
          <p:nvPr/>
        </p:nvSpPr>
        <p:spPr>
          <a:xfrm>
            <a:off x="863600" y="4648200"/>
            <a:ext cx="17907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3A7BD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Model:</a:t>
            </a: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变量赋值模型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4555173" y="3022600"/>
            <a:ext cx="7505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基础使用流程</a:t>
            </a: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4555173" y="35306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3A7BD5"/>
          </a:solidFill>
        </p:spPr>
      </p:sp>
      <p:sp>
        <p:nvSpPr>
          <p:cNvPr id="19" name="Shape 15"/>
          <p:cNvSpPr/>
          <p:nvPr/>
        </p:nvSpPr>
        <p:spPr>
          <a:xfrm>
            <a:off x="4828223" y="37846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54293" y="21967"/>
                </a:moveTo>
                <a:cubicBezTo>
                  <a:pt x="46911" y="17919"/>
                  <a:pt x="37981" y="18098"/>
                  <a:pt x="30718" y="22384"/>
                </a:cubicBezTo>
                <a:cubicBezTo>
                  <a:pt x="23455" y="26670"/>
                  <a:pt x="19050" y="34469"/>
                  <a:pt x="19050" y="42863"/>
                </a:cubicBezTo>
                <a:lnTo>
                  <a:pt x="19050" y="261937"/>
                </a:lnTo>
                <a:cubicBezTo>
                  <a:pt x="19050" y="270331"/>
                  <a:pt x="23515" y="278130"/>
                  <a:pt x="30718" y="282416"/>
                </a:cubicBezTo>
                <a:cubicBezTo>
                  <a:pt x="37921" y="286702"/>
                  <a:pt x="46911" y="286881"/>
                  <a:pt x="54293" y="282833"/>
                </a:cubicBezTo>
                <a:lnTo>
                  <a:pt x="254318" y="173295"/>
                </a:lnTo>
                <a:cubicBezTo>
                  <a:pt x="261937" y="169128"/>
                  <a:pt x="266700" y="161092"/>
                  <a:pt x="266700" y="152400"/>
                </a:cubicBezTo>
                <a:cubicBezTo>
                  <a:pt x="266700" y="143708"/>
                  <a:pt x="261937" y="135672"/>
                  <a:pt x="254318" y="131505"/>
                </a:cubicBezTo>
                <a:lnTo>
                  <a:pt x="54293" y="21967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20" name="Text 16"/>
          <p:cNvSpPr/>
          <p:nvPr/>
        </p:nvSpPr>
        <p:spPr>
          <a:xfrm>
            <a:off x="4546283" y="4394200"/>
            <a:ext cx="8255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创建Solver</a:t>
            </a:r>
            <a:endParaRPr lang="en-US" sz="1600" dirty="0"/>
          </a:p>
        </p:txBody>
      </p:sp>
      <p:sp>
        <p:nvSpPr>
          <p:cNvPr id="21" name="Shape 17"/>
          <p:cNvSpPr/>
          <p:nvPr/>
        </p:nvSpPr>
        <p:spPr>
          <a:xfrm>
            <a:off x="5469573" y="4038445"/>
            <a:ext cx="558800" cy="50800"/>
          </a:xfrm>
          <a:custGeom>
            <a:avLst/>
            <a:gdLst/>
            <a:ahLst/>
            <a:cxnLst/>
            <a:rect l="l" t="t" r="r" b="b"/>
            <a:pathLst>
              <a:path w="558800" h="50800">
                <a:moveTo>
                  <a:pt x="0" y="0"/>
                </a:moveTo>
                <a:lnTo>
                  <a:pt x="558800" y="0"/>
                </a:lnTo>
                <a:lnTo>
                  <a:pt x="5588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A8D0F5"/>
          </a:solidFill>
        </p:spPr>
      </p:sp>
      <p:sp>
        <p:nvSpPr>
          <p:cNvPr id="22" name="Shape 18"/>
          <p:cNvSpPr/>
          <p:nvPr/>
        </p:nvSpPr>
        <p:spPr>
          <a:xfrm>
            <a:off x="6261259" y="35306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3A7BD5"/>
          </a:solidFill>
        </p:spPr>
      </p:sp>
      <p:sp>
        <p:nvSpPr>
          <p:cNvPr id="23" name="Shape 19"/>
          <p:cNvSpPr/>
          <p:nvPr/>
        </p:nvSpPr>
        <p:spPr>
          <a:xfrm>
            <a:off x="6477159" y="3784600"/>
            <a:ext cx="381000" cy="304800"/>
          </a:xfrm>
          <a:custGeom>
            <a:avLst/>
            <a:gdLst/>
            <a:ahLst/>
            <a:cxnLst/>
            <a:rect l="l" t="t" r="r" b="b"/>
            <a:pathLst>
              <a:path w="381000" h="304800">
                <a:moveTo>
                  <a:pt x="247590" y="125313"/>
                </a:moveTo>
                <a:cubicBezTo>
                  <a:pt x="254853" y="123349"/>
                  <a:pt x="262473" y="126802"/>
                  <a:pt x="265747" y="133529"/>
                </a:cubicBezTo>
                <a:lnTo>
                  <a:pt x="276820" y="155912"/>
                </a:lnTo>
                <a:cubicBezTo>
                  <a:pt x="282952" y="156746"/>
                  <a:pt x="288965" y="158413"/>
                  <a:pt x="294620" y="160734"/>
                </a:cubicBezTo>
                <a:lnTo>
                  <a:pt x="315456" y="146864"/>
                </a:lnTo>
                <a:cubicBezTo>
                  <a:pt x="321707" y="142696"/>
                  <a:pt x="329982" y="143530"/>
                  <a:pt x="335280" y="148828"/>
                </a:cubicBezTo>
                <a:lnTo>
                  <a:pt x="346710" y="160258"/>
                </a:lnTo>
                <a:cubicBezTo>
                  <a:pt x="352008" y="165556"/>
                  <a:pt x="352842" y="173891"/>
                  <a:pt x="348675" y="180082"/>
                </a:cubicBezTo>
                <a:lnTo>
                  <a:pt x="334804" y="200858"/>
                </a:lnTo>
                <a:cubicBezTo>
                  <a:pt x="335935" y="203656"/>
                  <a:pt x="336947" y="206573"/>
                  <a:pt x="337780" y="209610"/>
                </a:cubicBezTo>
                <a:cubicBezTo>
                  <a:pt x="338614" y="212646"/>
                  <a:pt x="339150" y="215622"/>
                  <a:pt x="339566" y="218658"/>
                </a:cubicBezTo>
                <a:lnTo>
                  <a:pt x="362010" y="229731"/>
                </a:lnTo>
                <a:cubicBezTo>
                  <a:pt x="368737" y="233065"/>
                  <a:pt x="372189" y="240685"/>
                  <a:pt x="370225" y="247888"/>
                </a:cubicBezTo>
                <a:lnTo>
                  <a:pt x="366058" y="263485"/>
                </a:lnTo>
                <a:cubicBezTo>
                  <a:pt x="364093" y="270689"/>
                  <a:pt x="357366" y="275570"/>
                  <a:pt x="349865" y="275094"/>
                </a:cubicBezTo>
                <a:lnTo>
                  <a:pt x="324862" y="273487"/>
                </a:lnTo>
                <a:cubicBezTo>
                  <a:pt x="321112" y="278309"/>
                  <a:pt x="316766" y="282773"/>
                  <a:pt x="311825" y="286583"/>
                </a:cubicBezTo>
                <a:lnTo>
                  <a:pt x="313432" y="311527"/>
                </a:lnTo>
                <a:cubicBezTo>
                  <a:pt x="313908" y="319028"/>
                  <a:pt x="309027" y="325815"/>
                  <a:pt x="301823" y="327720"/>
                </a:cubicBezTo>
                <a:lnTo>
                  <a:pt x="286226" y="331887"/>
                </a:lnTo>
                <a:cubicBezTo>
                  <a:pt x="278963" y="333851"/>
                  <a:pt x="271403" y="330398"/>
                  <a:pt x="268069" y="323671"/>
                </a:cubicBezTo>
                <a:lnTo>
                  <a:pt x="256996" y="301288"/>
                </a:lnTo>
                <a:cubicBezTo>
                  <a:pt x="250865" y="300454"/>
                  <a:pt x="244852" y="298787"/>
                  <a:pt x="239197" y="296466"/>
                </a:cubicBezTo>
                <a:lnTo>
                  <a:pt x="218361" y="310336"/>
                </a:lnTo>
                <a:cubicBezTo>
                  <a:pt x="212110" y="314504"/>
                  <a:pt x="203835" y="313670"/>
                  <a:pt x="198537" y="308372"/>
                </a:cubicBezTo>
                <a:lnTo>
                  <a:pt x="187107" y="296942"/>
                </a:lnTo>
                <a:cubicBezTo>
                  <a:pt x="181808" y="291644"/>
                  <a:pt x="180975" y="283369"/>
                  <a:pt x="185142" y="277118"/>
                </a:cubicBezTo>
                <a:lnTo>
                  <a:pt x="199013" y="256282"/>
                </a:lnTo>
                <a:cubicBezTo>
                  <a:pt x="197882" y="253484"/>
                  <a:pt x="196870" y="250567"/>
                  <a:pt x="196036" y="247531"/>
                </a:cubicBezTo>
                <a:cubicBezTo>
                  <a:pt x="195203" y="244495"/>
                  <a:pt x="194667" y="241459"/>
                  <a:pt x="194250" y="238482"/>
                </a:cubicBezTo>
                <a:lnTo>
                  <a:pt x="171807" y="227409"/>
                </a:lnTo>
                <a:cubicBezTo>
                  <a:pt x="165080" y="224076"/>
                  <a:pt x="161687" y="216456"/>
                  <a:pt x="163592" y="209252"/>
                </a:cubicBezTo>
                <a:lnTo>
                  <a:pt x="167759" y="193655"/>
                </a:lnTo>
                <a:cubicBezTo>
                  <a:pt x="169724" y="186452"/>
                  <a:pt x="176451" y="181570"/>
                  <a:pt x="183952" y="182047"/>
                </a:cubicBezTo>
                <a:lnTo>
                  <a:pt x="208895" y="183654"/>
                </a:lnTo>
                <a:cubicBezTo>
                  <a:pt x="212646" y="178832"/>
                  <a:pt x="216991" y="174367"/>
                  <a:pt x="221932" y="170557"/>
                </a:cubicBezTo>
                <a:lnTo>
                  <a:pt x="220325" y="145673"/>
                </a:lnTo>
                <a:cubicBezTo>
                  <a:pt x="219849" y="138172"/>
                  <a:pt x="224730" y="131385"/>
                  <a:pt x="231934" y="129480"/>
                </a:cubicBezTo>
                <a:lnTo>
                  <a:pt x="247531" y="125313"/>
                </a:lnTo>
                <a:close/>
                <a:moveTo>
                  <a:pt x="266938" y="202406"/>
                </a:moveTo>
                <a:cubicBezTo>
                  <a:pt x="252481" y="202423"/>
                  <a:pt x="240758" y="214173"/>
                  <a:pt x="240774" y="228630"/>
                </a:cubicBezTo>
                <a:cubicBezTo>
                  <a:pt x="240791" y="243086"/>
                  <a:pt x="252541" y="254810"/>
                  <a:pt x="266998" y="254794"/>
                </a:cubicBezTo>
                <a:cubicBezTo>
                  <a:pt x="281454" y="254777"/>
                  <a:pt x="293178" y="243027"/>
                  <a:pt x="293162" y="228570"/>
                </a:cubicBezTo>
                <a:cubicBezTo>
                  <a:pt x="293145" y="214114"/>
                  <a:pt x="281395" y="202390"/>
                  <a:pt x="266938" y="202406"/>
                </a:cubicBezTo>
                <a:close/>
                <a:moveTo>
                  <a:pt x="133886" y="-27087"/>
                </a:moveTo>
                <a:lnTo>
                  <a:pt x="149483" y="-22920"/>
                </a:lnTo>
                <a:cubicBezTo>
                  <a:pt x="156686" y="-20955"/>
                  <a:pt x="161568" y="-14168"/>
                  <a:pt x="161092" y="-6727"/>
                </a:cubicBezTo>
                <a:lnTo>
                  <a:pt x="159484" y="18157"/>
                </a:lnTo>
                <a:cubicBezTo>
                  <a:pt x="164425" y="21967"/>
                  <a:pt x="168771" y="26372"/>
                  <a:pt x="172522" y="31254"/>
                </a:cubicBezTo>
                <a:lnTo>
                  <a:pt x="197525" y="29647"/>
                </a:lnTo>
                <a:cubicBezTo>
                  <a:pt x="204966" y="29170"/>
                  <a:pt x="211753" y="34052"/>
                  <a:pt x="213717" y="41255"/>
                </a:cubicBezTo>
                <a:lnTo>
                  <a:pt x="217884" y="56852"/>
                </a:lnTo>
                <a:cubicBezTo>
                  <a:pt x="219789" y="64056"/>
                  <a:pt x="216396" y="71676"/>
                  <a:pt x="209669" y="75009"/>
                </a:cubicBezTo>
                <a:lnTo>
                  <a:pt x="187226" y="86082"/>
                </a:lnTo>
                <a:cubicBezTo>
                  <a:pt x="186809" y="89118"/>
                  <a:pt x="186214" y="92154"/>
                  <a:pt x="185440" y="95131"/>
                </a:cubicBezTo>
                <a:cubicBezTo>
                  <a:pt x="184666" y="98108"/>
                  <a:pt x="183594" y="101084"/>
                  <a:pt x="182463" y="103882"/>
                </a:cubicBezTo>
                <a:lnTo>
                  <a:pt x="196334" y="124718"/>
                </a:lnTo>
                <a:cubicBezTo>
                  <a:pt x="200501" y="130969"/>
                  <a:pt x="199668" y="139244"/>
                  <a:pt x="194370" y="144542"/>
                </a:cubicBezTo>
                <a:lnTo>
                  <a:pt x="182940" y="155972"/>
                </a:lnTo>
                <a:cubicBezTo>
                  <a:pt x="177641" y="161270"/>
                  <a:pt x="169366" y="162104"/>
                  <a:pt x="163116" y="157936"/>
                </a:cubicBezTo>
                <a:lnTo>
                  <a:pt x="142280" y="144066"/>
                </a:lnTo>
                <a:cubicBezTo>
                  <a:pt x="136624" y="146387"/>
                  <a:pt x="130612" y="148054"/>
                  <a:pt x="124480" y="148888"/>
                </a:cubicBezTo>
                <a:lnTo>
                  <a:pt x="113407" y="171271"/>
                </a:lnTo>
                <a:cubicBezTo>
                  <a:pt x="110073" y="177998"/>
                  <a:pt x="102453" y="181392"/>
                  <a:pt x="95250" y="179487"/>
                </a:cubicBezTo>
                <a:lnTo>
                  <a:pt x="79653" y="175320"/>
                </a:lnTo>
                <a:cubicBezTo>
                  <a:pt x="72390" y="173355"/>
                  <a:pt x="67568" y="166568"/>
                  <a:pt x="68044" y="159127"/>
                </a:cubicBezTo>
                <a:lnTo>
                  <a:pt x="69652" y="134183"/>
                </a:lnTo>
                <a:cubicBezTo>
                  <a:pt x="64710" y="130373"/>
                  <a:pt x="60365" y="125968"/>
                  <a:pt x="56614" y="121087"/>
                </a:cubicBezTo>
                <a:lnTo>
                  <a:pt x="31611" y="122694"/>
                </a:lnTo>
                <a:cubicBezTo>
                  <a:pt x="24170" y="123170"/>
                  <a:pt x="17383" y="118289"/>
                  <a:pt x="15419" y="111085"/>
                </a:cubicBezTo>
                <a:lnTo>
                  <a:pt x="11251" y="95488"/>
                </a:lnTo>
                <a:cubicBezTo>
                  <a:pt x="9346" y="88285"/>
                  <a:pt x="12740" y="80665"/>
                  <a:pt x="19467" y="77331"/>
                </a:cubicBezTo>
                <a:lnTo>
                  <a:pt x="41910" y="66258"/>
                </a:lnTo>
                <a:cubicBezTo>
                  <a:pt x="42327" y="63222"/>
                  <a:pt x="42922" y="60246"/>
                  <a:pt x="43696" y="57210"/>
                </a:cubicBezTo>
                <a:cubicBezTo>
                  <a:pt x="44529" y="54173"/>
                  <a:pt x="45482" y="51256"/>
                  <a:pt x="46673" y="48458"/>
                </a:cubicBezTo>
                <a:lnTo>
                  <a:pt x="32802" y="27682"/>
                </a:lnTo>
                <a:cubicBezTo>
                  <a:pt x="28635" y="21431"/>
                  <a:pt x="29468" y="13156"/>
                  <a:pt x="34766" y="7858"/>
                </a:cubicBezTo>
                <a:lnTo>
                  <a:pt x="46196" y="-3572"/>
                </a:lnTo>
                <a:cubicBezTo>
                  <a:pt x="51495" y="-8870"/>
                  <a:pt x="59769" y="-9704"/>
                  <a:pt x="66020" y="-5536"/>
                </a:cubicBezTo>
                <a:lnTo>
                  <a:pt x="86856" y="8334"/>
                </a:lnTo>
                <a:cubicBezTo>
                  <a:pt x="92512" y="6013"/>
                  <a:pt x="98524" y="4346"/>
                  <a:pt x="104656" y="3512"/>
                </a:cubicBezTo>
                <a:lnTo>
                  <a:pt x="115729" y="-18871"/>
                </a:lnTo>
                <a:cubicBezTo>
                  <a:pt x="119062" y="-25598"/>
                  <a:pt x="126623" y="-28992"/>
                  <a:pt x="133886" y="-27087"/>
                </a:cubicBezTo>
                <a:close/>
                <a:moveTo>
                  <a:pt x="114538" y="50006"/>
                </a:moveTo>
                <a:cubicBezTo>
                  <a:pt x="100081" y="50006"/>
                  <a:pt x="88344" y="61743"/>
                  <a:pt x="88344" y="76200"/>
                </a:cubicBezTo>
                <a:cubicBezTo>
                  <a:pt x="88344" y="90657"/>
                  <a:pt x="100081" y="102394"/>
                  <a:pt x="114538" y="102394"/>
                </a:cubicBezTo>
                <a:cubicBezTo>
                  <a:pt x="128995" y="102394"/>
                  <a:pt x="140732" y="90657"/>
                  <a:pt x="140732" y="76200"/>
                </a:cubicBezTo>
                <a:cubicBezTo>
                  <a:pt x="140732" y="61743"/>
                  <a:pt x="128995" y="50006"/>
                  <a:pt x="114538" y="50006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4" name="Text 20"/>
          <p:cNvSpPr/>
          <p:nvPr/>
        </p:nvSpPr>
        <p:spPr>
          <a:xfrm>
            <a:off x="6096159" y="4394200"/>
            <a:ext cx="11430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定义类型与变量</a:t>
            </a:r>
            <a:endParaRPr lang="en-US" sz="1600" dirty="0"/>
          </a:p>
        </p:txBody>
      </p:sp>
      <p:sp>
        <p:nvSpPr>
          <p:cNvPr id="25" name="Shape 21"/>
          <p:cNvSpPr/>
          <p:nvPr/>
        </p:nvSpPr>
        <p:spPr>
          <a:xfrm>
            <a:off x="7302659" y="4038445"/>
            <a:ext cx="558800" cy="50800"/>
          </a:xfrm>
          <a:custGeom>
            <a:avLst/>
            <a:gdLst/>
            <a:ahLst/>
            <a:cxnLst/>
            <a:rect l="l" t="t" r="r" b="b"/>
            <a:pathLst>
              <a:path w="558800" h="50800">
                <a:moveTo>
                  <a:pt x="0" y="0"/>
                </a:moveTo>
                <a:lnTo>
                  <a:pt x="558800" y="0"/>
                </a:lnTo>
                <a:lnTo>
                  <a:pt x="5588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A8D0F5"/>
          </a:solidFill>
        </p:spPr>
      </p:sp>
      <p:sp>
        <p:nvSpPr>
          <p:cNvPr id="26" name="Shape 22"/>
          <p:cNvSpPr/>
          <p:nvPr/>
        </p:nvSpPr>
        <p:spPr>
          <a:xfrm>
            <a:off x="7967345" y="35306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3A7BD5"/>
          </a:solidFill>
        </p:spPr>
      </p:sp>
      <p:sp>
        <p:nvSpPr>
          <p:cNvPr id="27" name="Shape 23"/>
          <p:cNvSpPr/>
          <p:nvPr/>
        </p:nvSpPr>
        <p:spPr>
          <a:xfrm>
            <a:off x="8221345" y="3784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33350" y="0"/>
                </a:moveTo>
                <a:cubicBezTo>
                  <a:pt x="154365" y="0"/>
                  <a:pt x="171450" y="12799"/>
                  <a:pt x="171450" y="28575"/>
                </a:cubicBezTo>
                <a:cubicBezTo>
                  <a:pt x="171450" y="34766"/>
                  <a:pt x="168831" y="40481"/>
                  <a:pt x="164306" y="45184"/>
                </a:cubicBezTo>
                <a:cubicBezTo>
                  <a:pt x="160377" y="49292"/>
                  <a:pt x="157163" y="54293"/>
                  <a:pt x="157163" y="60008"/>
                </a:cubicBezTo>
                <a:cubicBezTo>
                  <a:pt x="157163" y="68937"/>
                  <a:pt x="164425" y="76200"/>
                  <a:pt x="173355" y="76200"/>
                </a:cubicBezTo>
                <a:lnTo>
                  <a:pt x="200025" y="76200"/>
                </a:lnTo>
                <a:cubicBezTo>
                  <a:pt x="215801" y="76200"/>
                  <a:pt x="228600" y="88999"/>
                  <a:pt x="228600" y="104775"/>
                </a:cubicBezTo>
                <a:lnTo>
                  <a:pt x="228600" y="131445"/>
                </a:lnTo>
                <a:cubicBezTo>
                  <a:pt x="228600" y="140375"/>
                  <a:pt x="235863" y="147638"/>
                  <a:pt x="244793" y="147638"/>
                </a:cubicBezTo>
                <a:cubicBezTo>
                  <a:pt x="250448" y="147638"/>
                  <a:pt x="255508" y="144423"/>
                  <a:pt x="259616" y="140494"/>
                </a:cubicBezTo>
                <a:cubicBezTo>
                  <a:pt x="264319" y="136029"/>
                  <a:pt x="270034" y="133350"/>
                  <a:pt x="276225" y="133350"/>
                </a:cubicBezTo>
                <a:cubicBezTo>
                  <a:pt x="292001" y="133350"/>
                  <a:pt x="304800" y="150435"/>
                  <a:pt x="304800" y="171450"/>
                </a:cubicBezTo>
                <a:cubicBezTo>
                  <a:pt x="304800" y="192465"/>
                  <a:pt x="292001" y="209550"/>
                  <a:pt x="276225" y="209550"/>
                </a:cubicBezTo>
                <a:cubicBezTo>
                  <a:pt x="270034" y="209550"/>
                  <a:pt x="264259" y="206931"/>
                  <a:pt x="259616" y="202406"/>
                </a:cubicBezTo>
                <a:cubicBezTo>
                  <a:pt x="255508" y="198477"/>
                  <a:pt x="250507" y="195263"/>
                  <a:pt x="244793" y="195263"/>
                </a:cubicBezTo>
                <a:cubicBezTo>
                  <a:pt x="235863" y="195263"/>
                  <a:pt x="228600" y="202525"/>
                  <a:pt x="228600" y="211455"/>
                </a:cubicBezTo>
                <a:lnTo>
                  <a:pt x="228600" y="276225"/>
                </a:lnTo>
                <a:cubicBezTo>
                  <a:pt x="228600" y="292001"/>
                  <a:pt x="215801" y="304800"/>
                  <a:pt x="200025" y="304800"/>
                </a:cubicBezTo>
                <a:lnTo>
                  <a:pt x="166211" y="304800"/>
                </a:lnTo>
                <a:cubicBezTo>
                  <a:pt x="158591" y="304800"/>
                  <a:pt x="152400" y="298609"/>
                  <a:pt x="152400" y="290989"/>
                </a:cubicBezTo>
                <a:cubicBezTo>
                  <a:pt x="152400" y="285512"/>
                  <a:pt x="155853" y="280690"/>
                  <a:pt x="160258" y="277416"/>
                </a:cubicBezTo>
                <a:cubicBezTo>
                  <a:pt x="167164" y="272236"/>
                  <a:pt x="171450" y="265093"/>
                  <a:pt x="171450" y="257175"/>
                </a:cubicBezTo>
                <a:cubicBezTo>
                  <a:pt x="171450" y="241399"/>
                  <a:pt x="154365" y="228600"/>
                  <a:pt x="133350" y="228600"/>
                </a:cubicBezTo>
                <a:cubicBezTo>
                  <a:pt x="112335" y="228600"/>
                  <a:pt x="95250" y="241399"/>
                  <a:pt x="95250" y="257175"/>
                </a:cubicBezTo>
                <a:cubicBezTo>
                  <a:pt x="95250" y="265093"/>
                  <a:pt x="99536" y="272236"/>
                  <a:pt x="106442" y="277416"/>
                </a:cubicBezTo>
                <a:cubicBezTo>
                  <a:pt x="110847" y="280690"/>
                  <a:pt x="114300" y="285452"/>
                  <a:pt x="114300" y="290989"/>
                </a:cubicBezTo>
                <a:cubicBezTo>
                  <a:pt x="114300" y="298609"/>
                  <a:pt x="108109" y="304800"/>
                  <a:pt x="100489" y="304800"/>
                </a:cubicBezTo>
                <a:lnTo>
                  <a:pt x="28575" y="304800"/>
                </a:lnTo>
                <a:cubicBezTo>
                  <a:pt x="12799" y="304800"/>
                  <a:pt x="0" y="292001"/>
                  <a:pt x="0" y="276225"/>
                </a:cubicBezTo>
                <a:lnTo>
                  <a:pt x="0" y="204311"/>
                </a:lnTo>
                <a:cubicBezTo>
                  <a:pt x="0" y="196691"/>
                  <a:pt x="6191" y="190500"/>
                  <a:pt x="13811" y="190500"/>
                </a:cubicBezTo>
                <a:cubicBezTo>
                  <a:pt x="19288" y="190500"/>
                  <a:pt x="24110" y="193953"/>
                  <a:pt x="27384" y="198358"/>
                </a:cubicBezTo>
                <a:cubicBezTo>
                  <a:pt x="32564" y="205264"/>
                  <a:pt x="39707" y="209550"/>
                  <a:pt x="47625" y="209550"/>
                </a:cubicBezTo>
                <a:cubicBezTo>
                  <a:pt x="63401" y="209550"/>
                  <a:pt x="76200" y="192465"/>
                  <a:pt x="76200" y="171450"/>
                </a:cubicBezTo>
                <a:cubicBezTo>
                  <a:pt x="76200" y="150435"/>
                  <a:pt x="63401" y="133350"/>
                  <a:pt x="47625" y="133350"/>
                </a:cubicBezTo>
                <a:cubicBezTo>
                  <a:pt x="39707" y="133350"/>
                  <a:pt x="32564" y="137636"/>
                  <a:pt x="27384" y="144542"/>
                </a:cubicBezTo>
                <a:cubicBezTo>
                  <a:pt x="24110" y="148947"/>
                  <a:pt x="19348" y="152400"/>
                  <a:pt x="13811" y="152400"/>
                </a:cubicBezTo>
                <a:cubicBezTo>
                  <a:pt x="6191" y="152400"/>
                  <a:pt x="0" y="146209"/>
                  <a:pt x="0" y="138589"/>
                </a:cubicBezTo>
                <a:lnTo>
                  <a:pt x="0" y="104775"/>
                </a:lnTo>
                <a:cubicBezTo>
                  <a:pt x="0" y="88999"/>
                  <a:pt x="12799" y="76200"/>
                  <a:pt x="28575" y="76200"/>
                </a:cubicBezTo>
                <a:lnTo>
                  <a:pt x="93345" y="76200"/>
                </a:lnTo>
                <a:cubicBezTo>
                  <a:pt x="102275" y="76200"/>
                  <a:pt x="109537" y="68937"/>
                  <a:pt x="109537" y="60007"/>
                </a:cubicBezTo>
                <a:cubicBezTo>
                  <a:pt x="109537" y="54352"/>
                  <a:pt x="106323" y="49292"/>
                  <a:pt x="102394" y="45184"/>
                </a:cubicBezTo>
                <a:cubicBezTo>
                  <a:pt x="97929" y="40481"/>
                  <a:pt x="95250" y="34766"/>
                  <a:pt x="95250" y="28575"/>
                </a:cubicBezTo>
                <a:cubicBezTo>
                  <a:pt x="95250" y="12799"/>
                  <a:pt x="112335" y="0"/>
                  <a:pt x="133350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8" name="Text 24"/>
          <p:cNvSpPr/>
          <p:nvPr/>
        </p:nvSpPr>
        <p:spPr>
          <a:xfrm>
            <a:off x="8030845" y="4394200"/>
            <a:ext cx="6858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构建约束</a:t>
            </a:r>
            <a:endParaRPr lang="en-US" sz="1600" dirty="0"/>
          </a:p>
        </p:txBody>
      </p:sp>
      <p:sp>
        <p:nvSpPr>
          <p:cNvPr id="29" name="Shape 25"/>
          <p:cNvSpPr/>
          <p:nvPr/>
        </p:nvSpPr>
        <p:spPr>
          <a:xfrm>
            <a:off x="8881745" y="4038445"/>
            <a:ext cx="558800" cy="50800"/>
          </a:xfrm>
          <a:custGeom>
            <a:avLst/>
            <a:gdLst/>
            <a:ahLst/>
            <a:cxnLst/>
            <a:rect l="l" t="t" r="r" b="b"/>
            <a:pathLst>
              <a:path w="558800" h="50800">
                <a:moveTo>
                  <a:pt x="0" y="0"/>
                </a:moveTo>
                <a:lnTo>
                  <a:pt x="558800" y="0"/>
                </a:lnTo>
                <a:lnTo>
                  <a:pt x="5588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A8D0F5"/>
          </a:solidFill>
        </p:spPr>
      </p:sp>
      <p:sp>
        <p:nvSpPr>
          <p:cNvPr id="30" name="Shape 26"/>
          <p:cNvSpPr/>
          <p:nvPr/>
        </p:nvSpPr>
        <p:spPr>
          <a:xfrm>
            <a:off x="9546431" y="35306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3A7BD5"/>
          </a:solidFill>
        </p:spPr>
      </p:sp>
      <p:sp>
        <p:nvSpPr>
          <p:cNvPr id="31" name="Shape 27"/>
          <p:cNvSpPr/>
          <p:nvPr/>
        </p:nvSpPr>
        <p:spPr>
          <a:xfrm>
            <a:off x="9800431" y="3784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47650" y="123825"/>
                </a:moveTo>
                <a:cubicBezTo>
                  <a:pt x="247650" y="151150"/>
                  <a:pt x="238780" y="176391"/>
                  <a:pt x="223838" y="196870"/>
                </a:cubicBezTo>
                <a:lnTo>
                  <a:pt x="299204" y="272296"/>
                </a:lnTo>
                <a:cubicBezTo>
                  <a:pt x="306645" y="279737"/>
                  <a:pt x="306645" y="291822"/>
                  <a:pt x="299204" y="299264"/>
                </a:cubicBezTo>
                <a:cubicBezTo>
                  <a:pt x="291763" y="306705"/>
                  <a:pt x="279678" y="306705"/>
                  <a:pt x="272236" y="299264"/>
                </a:cubicBezTo>
                <a:lnTo>
                  <a:pt x="196870" y="223838"/>
                </a:lnTo>
                <a:cubicBezTo>
                  <a:pt x="176391" y="238780"/>
                  <a:pt x="151150" y="247650"/>
                  <a:pt x="123825" y="247650"/>
                </a:cubicBezTo>
                <a:cubicBezTo>
                  <a:pt x="55424" y="247650"/>
                  <a:pt x="0" y="192226"/>
                  <a:pt x="0" y="123825"/>
                </a:cubicBezTo>
                <a:cubicBezTo>
                  <a:pt x="0" y="55424"/>
                  <a:pt x="55424" y="0"/>
                  <a:pt x="123825" y="0"/>
                </a:cubicBezTo>
                <a:cubicBezTo>
                  <a:pt x="192226" y="0"/>
                  <a:pt x="247650" y="55424"/>
                  <a:pt x="247650" y="123825"/>
                </a:cubicBezTo>
                <a:close/>
                <a:moveTo>
                  <a:pt x="123825" y="209550"/>
                </a:moveTo>
                <a:cubicBezTo>
                  <a:pt x="171138" y="209550"/>
                  <a:pt x="209550" y="171138"/>
                  <a:pt x="209550" y="123825"/>
                </a:cubicBezTo>
                <a:cubicBezTo>
                  <a:pt x="209550" y="76512"/>
                  <a:pt x="171138" y="38100"/>
                  <a:pt x="123825" y="38100"/>
                </a:cubicBezTo>
                <a:cubicBezTo>
                  <a:pt x="76512" y="38100"/>
                  <a:pt x="38100" y="76512"/>
                  <a:pt x="38100" y="123825"/>
                </a:cubicBezTo>
                <a:cubicBezTo>
                  <a:pt x="38100" y="171138"/>
                  <a:pt x="76512" y="209550"/>
                  <a:pt x="123825" y="20955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32" name="Text 28"/>
          <p:cNvSpPr/>
          <p:nvPr/>
        </p:nvSpPr>
        <p:spPr>
          <a:xfrm>
            <a:off x="9609931" y="4394200"/>
            <a:ext cx="6858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调用求解</a:t>
            </a:r>
            <a:endParaRPr lang="en-US" sz="1600" dirty="0"/>
          </a:p>
        </p:txBody>
      </p:sp>
      <p:sp>
        <p:nvSpPr>
          <p:cNvPr id="33" name="Shape 29"/>
          <p:cNvSpPr/>
          <p:nvPr/>
        </p:nvSpPr>
        <p:spPr>
          <a:xfrm>
            <a:off x="10460831" y="4038445"/>
            <a:ext cx="558800" cy="50800"/>
          </a:xfrm>
          <a:custGeom>
            <a:avLst/>
            <a:gdLst/>
            <a:ahLst/>
            <a:cxnLst/>
            <a:rect l="l" t="t" r="r" b="b"/>
            <a:pathLst>
              <a:path w="558800" h="50800">
                <a:moveTo>
                  <a:pt x="0" y="0"/>
                </a:moveTo>
                <a:lnTo>
                  <a:pt x="558800" y="0"/>
                </a:lnTo>
                <a:lnTo>
                  <a:pt x="5588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A8D0F5"/>
          </a:solidFill>
        </p:spPr>
      </p:sp>
      <p:sp>
        <p:nvSpPr>
          <p:cNvPr id="34" name="Shape 30"/>
          <p:cNvSpPr/>
          <p:nvPr/>
        </p:nvSpPr>
        <p:spPr>
          <a:xfrm>
            <a:off x="11125518" y="35306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3A7BD5"/>
          </a:solidFill>
        </p:spPr>
      </p:sp>
      <p:sp>
        <p:nvSpPr>
          <p:cNvPr id="35" name="Shape 31"/>
          <p:cNvSpPr/>
          <p:nvPr/>
        </p:nvSpPr>
        <p:spPr>
          <a:xfrm>
            <a:off x="11398568" y="37846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258842" y="41731"/>
                </a:moveTo>
                <a:cubicBezTo>
                  <a:pt x="267355" y="47923"/>
                  <a:pt x="269260" y="59829"/>
                  <a:pt x="263069" y="68342"/>
                </a:cubicBezTo>
                <a:lnTo>
                  <a:pt x="110669" y="277892"/>
                </a:lnTo>
                <a:cubicBezTo>
                  <a:pt x="107394" y="282416"/>
                  <a:pt x="102334" y="285214"/>
                  <a:pt x="96738" y="285690"/>
                </a:cubicBezTo>
                <a:cubicBezTo>
                  <a:pt x="91142" y="286167"/>
                  <a:pt x="85725" y="284083"/>
                  <a:pt x="81796" y="280154"/>
                </a:cubicBezTo>
                <a:lnTo>
                  <a:pt x="5596" y="203954"/>
                </a:lnTo>
                <a:cubicBezTo>
                  <a:pt x="-1845" y="196513"/>
                  <a:pt x="-1845" y="184428"/>
                  <a:pt x="5596" y="176986"/>
                </a:cubicBezTo>
                <a:cubicBezTo>
                  <a:pt x="13037" y="169545"/>
                  <a:pt x="25122" y="169545"/>
                  <a:pt x="32564" y="176986"/>
                </a:cubicBezTo>
                <a:lnTo>
                  <a:pt x="92988" y="237411"/>
                </a:lnTo>
                <a:lnTo>
                  <a:pt x="232291" y="45899"/>
                </a:lnTo>
                <a:cubicBezTo>
                  <a:pt x="238482" y="37386"/>
                  <a:pt x="250388" y="35481"/>
                  <a:pt x="258901" y="41672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36" name="Text 32"/>
          <p:cNvSpPr/>
          <p:nvPr/>
        </p:nvSpPr>
        <p:spPr>
          <a:xfrm>
            <a:off x="11189018" y="4394200"/>
            <a:ext cx="685800" cy="203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2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解析结果</a:t>
            </a: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2:55:42-d2v63jlnfo2stf9dk4r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" y="429895"/>
            <a:ext cx="579755" cy="65214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2:55:41-d2v63jdnfo2stf9dk4q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4260"/>
            <a:ext cx="12192635" cy="7137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71500" y="528955"/>
            <a:ext cx="57277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zh-CN" altLang="en-US" sz="3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求解器初始化与配置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960755" y="1141095"/>
            <a:ext cx="5549265" cy="22377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核心概念解释</a:t>
            </a:r>
            <a:endParaRPr lang="zh-CN" altLang="en-US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>
              <a:lnSpc>
                <a:spcPct val="130000"/>
              </a:lnSpc>
            </a:pPr>
            <a:r>
              <a:rPr lang="en-US" altLang="zh-CN" dirty="0"/>
              <a:t>CVC5</a:t>
            </a:r>
            <a:r>
              <a:rPr lang="zh-CN" altLang="en-US" dirty="0"/>
              <a:t>求解器的初始化是使用</a:t>
            </a:r>
            <a:r>
              <a:rPr lang="en-US" altLang="zh-CN" dirty="0"/>
              <a:t>API</a:t>
            </a:r>
            <a:r>
              <a:rPr lang="zh-CN" altLang="en-US" dirty="0"/>
              <a:t>的第一步。通过创建</a:t>
            </a:r>
            <a:r>
              <a:rPr lang="en-US" altLang="zh-CN" dirty="0"/>
              <a:t>Solver</a:t>
            </a:r>
            <a:r>
              <a:rPr lang="zh-CN" altLang="en-US" dirty="0"/>
              <a:t>对象并配置相应的选项，我们可以定义求解器的工作模式。</a:t>
            </a:r>
            <a:r>
              <a:rPr lang="en-US" altLang="zh-CN" dirty="0"/>
              <a:t>setLogic()</a:t>
            </a:r>
            <a:r>
              <a:rPr lang="zh-CN" altLang="en-US" dirty="0"/>
              <a:t>方法用于指定求解器使用的逻辑理论，这是非常重要的设置，因为它决定了求解器能够处理哪些类型的约束。</a:t>
            </a:r>
            <a:endParaRPr lang="zh-CN" altLang="en-US" dirty="0"/>
          </a:p>
        </p:txBody>
      </p:sp>
      <p:sp>
        <p:nvSpPr>
          <p:cNvPr id="6" name="Shape 2"/>
          <p:cNvSpPr/>
          <p:nvPr/>
        </p:nvSpPr>
        <p:spPr>
          <a:xfrm>
            <a:off x="749300" y="1162685"/>
            <a:ext cx="6074410" cy="4451985"/>
          </a:xfrm>
          <a:custGeom>
            <a:avLst/>
            <a:gdLst/>
            <a:ahLst/>
            <a:cxnLst/>
            <a:rect l="l" t="t" r="r" b="b"/>
            <a:pathLst>
              <a:path w="5537200" h="1930400">
                <a:moveTo>
                  <a:pt x="101597" y="0"/>
                </a:moveTo>
                <a:lnTo>
                  <a:pt x="5435603" y="0"/>
                </a:lnTo>
                <a:cubicBezTo>
                  <a:pt x="5491713" y="0"/>
                  <a:pt x="5537200" y="45487"/>
                  <a:pt x="5537200" y="101597"/>
                </a:cubicBezTo>
                <a:lnTo>
                  <a:pt x="5537200" y="1828803"/>
                </a:lnTo>
                <a:cubicBezTo>
                  <a:pt x="5537200" y="1884913"/>
                  <a:pt x="5491713" y="1930400"/>
                  <a:pt x="54356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3A7BD5">
              <a:alpha val="10196"/>
            </a:srgbClr>
          </a:solidFill>
        </p:spPr>
      </p:sp>
      <p:sp>
        <p:nvSpPr>
          <p:cNvPr id="8" name="Text 4"/>
          <p:cNvSpPr/>
          <p:nvPr/>
        </p:nvSpPr>
        <p:spPr>
          <a:xfrm>
            <a:off x="960755" y="3511550"/>
            <a:ext cx="5876290" cy="21037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ct val="130000"/>
              </a:lnSpc>
              <a:spcBef>
                <a:spcPts val="10"/>
              </a:spcBef>
              <a:buClrTx/>
              <a:buSzTx/>
              <a:buFontTx/>
            </a:pPr>
            <a:r>
              <a:rPr lang="zh-CN" altLang="en-US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逻辑理论选择指南</a:t>
            </a:r>
            <a:endParaRPr lang="zh-CN" altLang="en-US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altLang="zh-CN" b="1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QF_LIA: </a:t>
            </a:r>
            <a:r>
              <a:rPr lang="zh-CN" altLang="en-US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处理线性整数算术问题，如线性方程和不等式</a:t>
            </a:r>
            <a:endParaRPr lang="en-US" altLang="zh-CN" dirty="0">
              <a:solidFill>
                <a:srgbClr val="4A4A4A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altLang="zh-CN" b="1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QF_LRA: </a:t>
            </a:r>
            <a:r>
              <a:rPr lang="zh-CN" altLang="en-US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处理线性实数算术问题，支持实数运算</a:t>
            </a:r>
            <a:endParaRPr lang="en-US" altLang="zh-CN" b="1" dirty="0">
              <a:solidFill>
                <a:srgbClr val="4A4A4A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altLang="zh-CN" b="1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QF_BV: </a:t>
            </a:r>
            <a:r>
              <a:rPr lang="zh-CN" altLang="en-US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处理位向量操作，如位运算、移位等</a:t>
            </a:r>
            <a:endParaRPr lang="en-US" altLang="zh-CN" dirty="0">
              <a:solidFill>
                <a:srgbClr val="4A4A4A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altLang="zh-CN" b="1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QF_S: </a:t>
            </a:r>
            <a:r>
              <a:rPr lang="zh-CN" altLang="en-US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处理字符串操作，如连接、长度、包含等</a:t>
            </a:r>
            <a:endParaRPr lang="en-US" altLang="zh-CN" dirty="0">
              <a:solidFill>
                <a:srgbClr val="4A4A4A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altLang="zh-CN" b="1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QF_AUFLIA: </a:t>
            </a:r>
            <a:r>
              <a:rPr lang="zh-CN" altLang="en-US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结合数组和整数算术的理论</a:t>
            </a:r>
            <a:endParaRPr lang="zh-CN" altLang="en-US" dirty="0">
              <a:solidFill>
                <a:srgbClr val="4A4A4A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endParaRPr lang="zh-CN" altLang="en-US" sz="1600" dirty="0">
              <a:solidFill>
                <a:srgbClr val="4A4A4A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430" y="1500505"/>
            <a:ext cx="4042410" cy="37230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2"/>
          <p:cNvSpPr/>
          <p:nvPr/>
        </p:nvSpPr>
        <p:spPr>
          <a:xfrm>
            <a:off x="871220" y="1082040"/>
            <a:ext cx="10133330" cy="4697095"/>
          </a:xfrm>
          <a:custGeom>
            <a:avLst/>
            <a:gdLst/>
            <a:ahLst/>
            <a:cxnLst/>
            <a:rect l="l" t="t" r="r" b="b"/>
            <a:pathLst>
              <a:path w="5537200" h="1930400">
                <a:moveTo>
                  <a:pt x="101597" y="0"/>
                </a:moveTo>
                <a:lnTo>
                  <a:pt x="5435603" y="0"/>
                </a:lnTo>
                <a:cubicBezTo>
                  <a:pt x="5491713" y="0"/>
                  <a:pt x="5537200" y="45487"/>
                  <a:pt x="5537200" y="101597"/>
                </a:cubicBezTo>
                <a:lnTo>
                  <a:pt x="5537200" y="1828803"/>
                </a:lnTo>
                <a:cubicBezTo>
                  <a:pt x="5537200" y="1884913"/>
                  <a:pt x="5491713" y="1930400"/>
                  <a:pt x="54356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3A7BD5">
              <a:alpha val="10196"/>
            </a:srgbClr>
          </a:solidFill>
        </p:spPr>
      </p:sp>
      <p:pic>
        <p:nvPicPr>
          <p:cNvPr id="2" name="Image 0" descr="https://kimi-img.moonshot.cn/pub/slides/slides_tmpl/image/25-09-08-12:55:42-d2v63jlnfo2stf9dk4r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" y="429895"/>
            <a:ext cx="579755" cy="65214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2:55:41-d2v63jdnfo2stf9dk4q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4260"/>
            <a:ext cx="12192635" cy="7137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71500" y="624840"/>
            <a:ext cx="57277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fontAlgn="auto">
              <a:lnSpc>
                <a:spcPct val="100000"/>
              </a:lnSpc>
              <a:buClrTx/>
              <a:buSzTx/>
              <a:buFontTx/>
            </a:pPr>
            <a:r>
              <a:rPr lang="zh-CN" altLang="en-US" sz="3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设置选项（setOption）</a:t>
            </a:r>
            <a:endParaRPr lang="zh-CN" altLang="en-US" sz="3000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090930" y="1909445"/>
            <a:ext cx="9761220" cy="29851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ct val="130000"/>
              </a:lnSpc>
              <a:spcBef>
                <a:spcPts val="10"/>
              </a:spcBef>
              <a:buClrTx/>
              <a:buSzTx/>
              <a:buFontTx/>
            </a:pPr>
            <a:r>
              <a:rPr lang="zh-CN" altLang="en-US" sz="18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核心功能：</a:t>
            </a:r>
            <a:r>
              <a:rPr lang="zh-CN" altLang="en-US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调整求解器行为的微调参数。</a:t>
            </a:r>
            <a:r>
              <a:rPr lang="en-US" altLang="zh-CN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CVC5</a:t>
            </a:r>
            <a:r>
              <a:rPr lang="zh-CN" altLang="en-US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提供了丰富的选项来控制求解策略、输出格式和性能特征。</a:t>
            </a:r>
            <a:endParaRPr lang="en-US" altLang="zh-CN" sz="1600" dirty="0">
              <a:solidFill>
                <a:srgbClr val="4A4A4A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algn="l">
              <a:lnSpc>
                <a:spcPct val="130000"/>
              </a:lnSpc>
              <a:spcBef>
                <a:spcPts val="10"/>
              </a:spcBef>
              <a:buClrTx/>
              <a:buSzTx/>
              <a:buFontTx/>
            </a:pPr>
            <a:r>
              <a:rPr lang="zh-CN" altLang="en-US" sz="18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API签名：</a:t>
            </a:r>
            <a:r>
              <a:rPr lang="en-US" altLang="zh-CN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solver.setOption(option_name, option_value)</a:t>
            </a:r>
            <a:endParaRPr lang="en-US" altLang="zh-CN" sz="1600" dirty="0">
              <a:solidFill>
                <a:srgbClr val="4A4A4A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algn="l">
              <a:lnSpc>
                <a:spcPct val="130000"/>
              </a:lnSpc>
              <a:spcBef>
                <a:spcPts val="10"/>
              </a:spcBef>
              <a:buClrTx/>
              <a:buSzTx/>
              <a:buFontTx/>
            </a:pPr>
            <a:r>
              <a:rPr lang="zh-CN" altLang="en-US" sz="18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模型生成选项：</a:t>
            </a:r>
            <a:endParaRPr lang="zh-CN" altLang="en-US" sz="1800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algn="l">
              <a:lnSpc>
                <a:spcPct val="130000"/>
              </a:lnSpc>
              <a:spcBef>
                <a:spcPts val="10"/>
              </a:spcBef>
              <a:buClrTx/>
              <a:buSzTx/>
              <a:buFontTx/>
            </a:pPr>
            <a:r>
              <a:rPr lang="en-US" altLang="zh-CN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# </a:t>
            </a:r>
            <a:r>
              <a:rPr lang="zh-CN" altLang="en-US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必须启用才能获取变量值</a:t>
            </a:r>
            <a:endParaRPr lang="zh-CN" altLang="en-US" sz="1600" dirty="0">
              <a:solidFill>
                <a:srgbClr val="4A4A4A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algn="l">
              <a:lnSpc>
                <a:spcPct val="130000"/>
              </a:lnSpc>
              <a:spcBef>
                <a:spcPts val="10"/>
              </a:spcBef>
              <a:buClrTx/>
              <a:buSzTx/>
              <a:buFontTx/>
            </a:pPr>
            <a:r>
              <a:rPr lang="en-US" altLang="zh-CN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solver.setOption("produce-models", "true")</a:t>
            </a:r>
            <a:endParaRPr lang="en-US" altLang="zh-CN" sz="1600" dirty="0">
              <a:solidFill>
                <a:srgbClr val="4A4A4A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algn="l">
              <a:lnSpc>
                <a:spcPct val="130000"/>
              </a:lnSpc>
              <a:spcBef>
                <a:spcPts val="10"/>
              </a:spcBef>
              <a:buClrTx/>
              <a:buSzTx/>
              <a:buFontTx/>
            </a:pPr>
            <a:r>
              <a:rPr lang="en-US" altLang="zh-CN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# </a:t>
            </a:r>
            <a:r>
              <a:rPr lang="zh-CN" altLang="en-US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相关选项</a:t>
            </a:r>
            <a:endParaRPr lang="zh-CN" altLang="en-US" sz="1600" dirty="0">
              <a:solidFill>
                <a:srgbClr val="4A4A4A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algn="l">
              <a:lnSpc>
                <a:spcPct val="130000"/>
              </a:lnSpc>
              <a:spcBef>
                <a:spcPts val="10"/>
              </a:spcBef>
              <a:buClrTx/>
              <a:buSzTx/>
              <a:buFontTx/>
            </a:pPr>
            <a:r>
              <a:rPr lang="en-US" altLang="zh-CN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solver.setOption("model-format", "smt2")  # </a:t>
            </a:r>
            <a:r>
              <a:rPr lang="zh-CN" altLang="en-US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模型输出格式</a:t>
            </a:r>
            <a:endParaRPr lang="zh-CN" altLang="en-US" sz="1600" dirty="0">
              <a:solidFill>
                <a:srgbClr val="4A4A4A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algn="l">
              <a:lnSpc>
                <a:spcPct val="130000"/>
              </a:lnSpc>
              <a:spcBef>
                <a:spcPts val="10"/>
              </a:spcBef>
              <a:buClrTx/>
              <a:buSzTx/>
              <a:buFontTx/>
            </a:pPr>
            <a:r>
              <a:rPr lang="en-US" altLang="zh-CN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solver.setOption("print-success", "false") # </a:t>
            </a:r>
            <a:r>
              <a:rPr lang="zh-CN" altLang="en-US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减少冗余输出</a:t>
            </a:r>
            <a:endParaRPr lang="zh-CN" altLang="en-US" sz="1600" dirty="0">
              <a:solidFill>
                <a:srgbClr val="4A4A4A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algn="l">
              <a:lnSpc>
                <a:spcPct val="130000"/>
              </a:lnSpc>
              <a:spcBef>
                <a:spcPts val="10"/>
              </a:spcBef>
              <a:buClrTx/>
              <a:buSzTx/>
              <a:buFontTx/>
            </a:pPr>
            <a:r>
              <a:rPr lang="zh-CN" altLang="en-US" sz="18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增量求解选项：</a:t>
            </a:r>
            <a:endParaRPr lang="zh-CN" altLang="en-US" sz="1800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algn="l">
              <a:lnSpc>
                <a:spcPct val="130000"/>
              </a:lnSpc>
              <a:spcBef>
                <a:spcPts val="10"/>
              </a:spcBef>
              <a:buClrTx/>
              <a:buSzTx/>
              <a:buFontTx/>
            </a:pPr>
            <a:r>
              <a:rPr lang="en-US" altLang="zh-CN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# </a:t>
            </a:r>
            <a:r>
              <a:rPr lang="zh-CN" altLang="en-US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启用增量求解支持</a:t>
            </a:r>
            <a:endParaRPr lang="zh-CN" altLang="en-US" sz="1600" dirty="0">
              <a:solidFill>
                <a:srgbClr val="4A4A4A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algn="l">
              <a:lnSpc>
                <a:spcPct val="130000"/>
              </a:lnSpc>
              <a:spcBef>
                <a:spcPts val="10"/>
              </a:spcBef>
              <a:buClrTx/>
              <a:buSzTx/>
              <a:buFontTx/>
            </a:pPr>
            <a:r>
              <a:rPr lang="en-US" altLang="zh-CN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solver.setOption("incremental", "true")</a:t>
            </a:r>
            <a:endParaRPr lang="en-US" altLang="zh-CN" sz="1600" dirty="0">
              <a:solidFill>
                <a:srgbClr val="4A4A4A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algn="l">
              <a:lnSpc>
                <a:spcPct val="130000"/>
              </a:lnSpc>
              <a:spcBef>
                <a:spcPts val="10"/>
              </a:spcBef>
              <a:buClrTx/>
              <a:buSzTx/>
              <a:buFontTx/>
            </a:pPr>
            <a:r>
              <a:rPr lang="en-US" altLang="zh-CN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# </a:t>
            </a:r>
            <a:r>
              <a:rPr lang="zh-CN" altLang="en-US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推入时简化</a:t>
            </a:r>
            <a:endParaRPr lang="zh-CN" altLang="en-US" sz="1600" dirty="0">
              <a:solidFill>
                <a:srgbClr val="4A4A4A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algn="l">
              <a:lnSpc>
                <a:spcPct val="130000"/>
              </a:lnSpc>
              <a:spcBef>
                <a:spcPts val="10"/>
              </a:spcBef>
              <a:buClrTx/>
              <a:buSzTx/>
              <a:buFontTx/>
            </a:pPr>
            <a:r>
              <a:rPr lang="en-US" altLang="zh-CN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solver.setOption("simplification", "push")</a:t>
            </a:r>
            <a:endParaRPr lang="en-US" altLang="zh-CN" sz="1600" dirty="0">
              <a:solidFill>
                <a:srgbClr val="4A4A4A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2"/>
          <p:cNvSpPr/>
          <p:nvPr/>
        </p:nvSpPr>
        <p:spPr>
          <a:xfrm>
            <a:off x="2720340" y="1082040"/>
            <a:ext cx="6601460" cy="4863465"/>
          </a:xfrm>
          <a:custGeom>
            <a:avLst/>
            <a:gdLst/>
            <a:ahLst/>
            <a:cxnLst/>
            <a:rect l="l" t="t" r="r" b="b"/>
            <a:pathLst>
              <a:path w="5537200" h="1930400">
                <a:moveTo>
                  <a:pt x="101597" y="0"/>
                </a:moveTo>
                <a:lnTo>
                  <a:pt x="5435603" y="0"/>
                </a:lnTo>
                <a:cubicBezTo>
                  <a:pt x="5491713" y="0"/>
                  <a:pt x="5537200" y="45487"/>
                  <a:pt x="5537200" y="101597"/>
                </a:cubicBezTo>
                <a:lnTo>
                  <a:pt x="5537200" y="1828803"/>
                </a:lnTo>
                <a:cubicBezTo>
                  <a:pt x="5537200" y="1884913"/>
                  <a:pt x="5491713" y="1930400"/>
                  <a:pt x="54356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3A7BD5">
              <a:alpha val="10196"/>
            </a:srgbClr>
          </a:solidFill>
        </p:spPr>
      </p:sp>
      <p:pic>
        <p:nvPicPr>
          <p:cNvPr id="2" name="Image 0" descr="https://kimi-img.moonshot.cn/pub/slides/slides_tmpl/image/25-09-08-12:55:42-d2v63jlnfo2stf9dk4r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" y="429895"/>
            <a:ext cx="579755" cy="65214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2:55:41-d2v63jdnfo2stf9dk4q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4260"/>
            <a:ext cx="12192635" cy="7137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71500" y="624840"/>
            <a:ext cx="57277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 fontAlgn="auto">
              <a:lnSpc>
                <a:spcPct val="100000"/>
              </a:lnSpc>
              <a:buClrTx/>
              <a:buSzTx/>
              <a:buFontTx/>
            </a:pPr>
            <a:r>
              <a:rPr lang="zh-CN" altLang="en-US" sz="3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设置选项（setOption）</a:t>
            </a:r>
            <a:endParaRPr lang="zh-CN" altLang="en-US" sz="3000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3037840" y="1443355"/>
            <a:ext cx="5695315" cy="43389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ct val="130000"/>
              </a:lnSpc>
              <a:spcBef>
                <a:spcPts val="10"/>
              </a:spcBef>
              <a:buClrTx/>
              <a:buSzTx/>
              <a:buFontTx/>
            </a:pPr>
            <a:r>
              <a:rPr lang="zh-CN" altLang="en-US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性能优化选项：</a:t>
            </a:r>
            <a:endParaRPr lang="zh-CN" altLang="en-US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algn="l">
              <a:lnSpc>
                <a:spcPct val="130000"/>
              </a:lnSpc>
              <a:spcBef>
                <a:spcPts val="10"/>
              </a:spcBef>
              <a:buClrTx/>
              <a:buSzTx/>
              <a:buFontTx/>
            </a:pPr>
            <a:r>
              <a:rPr lang="en-US" altLang="zh-CN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solver.setOption("tlimit", "10000")</a:t>
            </a:r>
            <a:r>
              <a:rPr lang="en-US" altLang="zh-CN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# </a:t>
            </a:r>
            <a:r>
              <a:rPr lang="zh-CN" altLang="en-US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设置求解超时（毫秒）</a:t>
            </a:r>
            <a:endParaRPr lang="en-US" altLang="zh-CN" sz="1600" dirty="0">
              <a:solidFill>
                <a:srgbClr val="4A4A4A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algn="l">
              <a:lnSpc>
                <a:spcPct val="130000"/>
              </a:lnSpc>
              <a:spcBef>
                <a:spcPts val="10"/>
              </a:spcBef>
              <a:buClrTx/>
              <a:buSzTx/>
              <a:buFontTx/>
            </a:pPr>
            <a:r>
              <a:rPr lang="en-US" altLang="zh-CN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solver.setOption("memory", "4096")</a:t>
            </a:r>
            <a:r>
              <a:rPr lang="en-US" altLang="zh-CN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# </a:t>
            </a:r>
            <a:r>
              <a:rPr lang="zh-CN" altLang="en-US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内存限制（</a:t>
            </a:r>
            <a:r>
              <a:rPr lang="en-US" altLang="zh-CN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MB</a:t>
            </a:r>
            <a:r>
              <a:rPr lang="zh-CN" altLang="en-US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）</a:t>
            </a:r>
            <a:endParaRPr lang="en-US" altLang="zh-CN" sz="1600" dirty="0">
              <a:solidFill>
                <a:srgbClr val="4A4A4A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algn="l">
              <a:lnSpc>
                <a:spcPct val="130000"/>
              </a:lnSpc>
              <a:spcBef>
                <a:spcPts val="10"/>
              </a:spcBef>
              <a:buClrTx/>
              <a:buSzTx/>
              <a:buFontTx/>
            </a:pPr>
            <a:r>
              <a:rPr lang="en-US" altLang="zh-CN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solver.setOption("threads", "4")</a:t>
            </a:r>
            <a:r>
              <a:rPr lang="en-US" altLang="zh-CN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# </a:t>
            </a:r>
            <a:r>
              <a:rPr lang="zh-CN" altLang="en-US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启用并行求解</a:t>
            </a:r>
            <a:endParaRPr lang="en-US" altLang="zh-CN" sz="1600" dirty="0">
              <a:solidFill>
                <a:srgbClr val="4A4A4A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algn="l">
              <a:lnSpc>
                <a:spcPct val="130000"/>
              </a:lnSpc>
              <a:spcBef>
                <a:spcPts val="10"/>
              </a:spcBef>
              <a:buClrTx/>
              <a:buSzTx/>
              <a:buFontTx/>
            </a:pPr>
            <a:r>
              <a:rPr lang="zh-CN" altLang="en-US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调试和诊断选项：</a:t>
            </a:r>
            <a:endParaRPr lang="zh-CN" altLang="en-US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algn="l">
              <a:lnSpc>
                <a:spcPct val="130000"/>
              </a:lnSpc>
              <a:spcBef>
                <a:spcPts val="10"/>
              </a:spcBef>
              <a:buClrTx/>
              <a:buSzTx/>
              <a:buFontTx/>
            </a:pPr>
            <a:r>
              <a:rPr lang="en-US" altLang="zh-CN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solver.setOption("stats", "true")</a:t>
            </a:r>
            <a:r>
              <a:rPr lang="en-US" altLang="zh-CN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# </a:t>
            </a:r>
            <a:r>
              <a:rPr lang="zh-CN" altLang="en-US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生成统计信息</a:t>
            </a:r>
            <a:endParaRPr lang="en-US" altLang="zh-CN" sz="1600" dirty="0">
              <a:solidFill>
                <a:srgbClr val="4A4A4A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algn="l">
              <a:lnSpc>
                <a:spcPct val="130000"/>
              </a:lnSpc>
              <a:spcBef>
                <a:spcPts val="10"/>
              </a:spcBef>
              <a:buClrTx/>
              <a:buSzTx/>
              <a:buFontTx/>
            </a:pPr>
            <a:r>
              <a:rPr lang="en-US" altLang="zh-CN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solver.setOption("stats-internal", "true")</a:t>
            </a:r>
            <a:endParaRPr lang="en-US" altLang="zh-CN" sz="1600" dirty="0">
              <a:solidFill>
                <a:srgbClr val="4A4A4A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algn="l">
              <a:lnSpc>
                <a:spcPct val="130000"/>
              </a:lnSpc>
              <a:spcBef>
                <a:spcPts val="10"/>
              </a:spcBef>
              <a:buClrTx/>
              <a:buSzTx/>
              <a:buFontTx/>
            </a:pPr>
            <a:r>
              <a:rPr lang="en-US" altLang="zh-CN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solver.setOption("verbosity", "2")</a:t>
            </a:r>
            <a:r>
              <a:rPr lang="en-US" altLang="zh-CN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# </a:t>
            </a:r>
            <a:r>
              <a:rPr lang="zh-CN" altLang="en-US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详细输出</a:t>
            </a:r>
            <a:endParaRPr lang="en-US" altLang="zh-CN" sz="1600" dirty="0">
              <a:solidFill>
                <a:srgbClr val="4A4A4A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algn="l">
              <a:lnSpc>
                <a:spcPct val="130000"/>
              </a:lnSpc>
              <a:spcBef>
                <a:spcPts val="10"/>
              </a:spcBef>
              <a:buClrTx/>
              <a:buSzTx/>
              <a:buFontTx/>
            </a:pPr>
            <a:r>
              <a:rPr lang="en-US" altLang="zh-CN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solver.setOption("produce-unsat-cores", "true")</a:t>
            </a:r>
            <a:r>
              <a:rPr lang="en-US" altLang="zh-CN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# </a:t>
            </a:r>
            <a:r>
              <a:rPr lang="zh-CN" altLang="en-US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生成未满足核心</a:t>
            </a:r>
            <a:endParaRPr lang="en-US" altLang="zh-CN" sz="1600" dirty="0">
              <a:solidFill>
                <a:srgbClr val="4A4A4A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algn="l">
              <a:lnSpc>
                <a:spcPct val="130000"/>
              </a:lnSpc>
              <a:spcBef>
                <a:spcPts val="10"/>
              </a:spcBef>
              <a:buClrTx/>
              <a:buSzTx/>
              <a:buFontTx/>
            </a:pPr>
            <a:r>
              <a:rPr lang="zh-CN" altLang="en-US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理论特定选项：</a:t>
            </a:r>
            <a:endParaRPr lang="zh-CN" altLang="en-US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algn="l">
              <a:lnSpc>
                <a:spcPct val="130000"/>
              </a:lnSpc>
              <a:spcBef>
                <a:spcPts val="10"/>
              </a:spcBef>
              <a:buClrTx/>
              <a:buSzTx/>
              <a:buFontTx/>
            </a:pPr>
            <a:r>
              <a:rPr lang="en-US" altLang="zh-CN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solver.setOption("bv-solver", "bitblast")</a:t>
            </a:r>
            <a:r>
              <a:rPr lang="en-US" altLang="zh-CN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# </a:t>
            </a:r>
            <a:r>
              <a:rPr lang="zh-CN" altLang="en-US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位向量求解策略</a:t>
            </a:r>
            <a:endParaRPr lang="en-US" altLang="zh-CN" sz="1600" dirty="0">
              <a:solidFill>
                <a:srgbClr val="4A4A4A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algn="l">
              <a:lnSpc>
                <a:spcPct val="130000"/>
              </a:lnSpc>
              <a:spcBef>
                <a:spcPts val="10"/>
              </a:spcBef>
              <a:buClrTx/>
              <a:buSzTx/>
              <a:buFontTx/>
            </a:pPr>
            <a:r>
              <a:rPr lang="en-US" altLang="zh-CN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solver.setOption("strings-exp", "true")</a:t>
            </a:r>
            <a:r>
              <a:rPr lang="en-US" altLang="zh-CN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# </a:t>
            </a:r>
            <a:r>
              <a:rPr lang="zh-CN" altLang="en-US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字符串求解策略</a:t>
            </a:r>
            <a:endParaRPr lang="en-US" altLang="zh-CN" sz="1600" dirty="0">
              <a:solidFill>
                <a:srgbClr val="4A4A4A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algn="l">
              <a:lnSpc>
                <a:spcPct val="130000"/>
              </a:lnSpc>
              <a:spcBef>
                <a:spcPts val="10"/>
              </a:spcBef>
              <a:buClrTx/>
              <a:buSzTx/>
              <a:buFontTx/>
            </a:pPr>
            <a:r>
              <a:rPr lang="en-US" altLang="zh-CN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solver.setOption("arith-brab", "true")</a:t>
            </a:r>
            <a:r>
              <a:rPr lang="en-US" altLang="zh-CN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# </a:t>
            </a:r>
            <a:r>
              <a:rPr lang="zh-CN" altLang="en-US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算术求解策略</a:t>
            </a:r>
            <a:endParaRPr lang="zh-CN" altLang="en-US" sz="1600" dirty="0">
              <a:solidFill>
                <a:srgbClr val="4A4A4A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algn="l">
              <a:lnSpc>
                <a:spcPct val="130000"/>
              </a:lnSpc>
              <a:spcBef>
                <a:spcPts val="10"/>
              </a:spcBef>
              <a:buClrTx/>
              <a:buSzTx/>
              <a:buFontTx/>
            </a:pPr>
            <a:endParaRPr lang="zh-CN" altLang="en-US" sz="1600" dirty="0">
              <a:solidFill>
                <a:srgbClr val="4A4A4A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5"/>
          <p:cNvSpPr/>
          <p:nvPr/>
        </p:nvSpPr>
        <p:spPr>
          <a:xfrm>
            <a:off x="518795" y="1536700"/>
            <a:ext cx="5455285" cy="3946525"/>
          </a:xfrm>
          <a:custGeom>
            <a:avLst/>
            <a:gdLst/>
            <a:ahLst/>
            <a:cxnLst/>
            <a:rect l="l" t="t" r="r" b="b"/>
            <a:pathLst>
              <a:path w="5842000" h="3708400">
                <a:moveTo>
                  <a:pt x="101610" y="0"/>
                </a:moveTo>
                <a:lnTo>
                  <a:pt x="5740390" y="0"/>
                </a:lnTo>
                <a:cubicBezTo>
                  <a:pt x="5796508" y="0"/>
                  <a:pt x="5842000" y="45492"/>
                  <a:pt x="5842000" y="101610"/>
                </a:cubicBezTo>
                <a:lnTo>
                  <a:pt x="5842000" y="3606790"/>
                </a:lnTo>
                <a:cubicBezTo>
                  <a:pt x="5842000" y="3662908"/>
                  <a:pt x="5796508" y="3708400"/>
                  <a:pt x="5740390" y="3708400"/>
                </a:cubicBezTo>
                <a:lnTo>
                  <a:pt x="101610" y="3708400"/>
                </a:lnTo>
                <a:cubicBezTo>
                  <a:pt x="45492" y="3708400"/>
                  <a:pt x="0" y="3662908"/>
                  <a:pt x="0" y="3606790"/>
                </a:cubicBezTo>
                <a:lnTo>
                  <a:pt x="0" y="101610"/>
                </a:lnTo>
                <a:cubicBezTo>
                  <a:pt x="0" y="45530"/>
                  <a:pt x="45530" y="0"/>
                  <a:pt x="101610" y="0"/>
                </a:cubicBezTo>
                <a:close/>
              </a:path>
            </a:pathLst>
          </a:custGeom>
          <a:solidFill>
            <a:srgbClr val="A8D0F5">
              <a:alpha val="30196"/>
            </a:srgbClr>
          </a:solidFill>
        </p:spPr>
      </p:sp>
      <p:pic>
        <p:nvPicPr>
          <p:cNvPr id="2" name="Image 0" descr="https://kimi-img.moonshot.cn/pub/slides/slides_tmpl/image/25-09-08-12:55:42-d2v63jlnfo2stf9dk4r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" y="429895"/>
            <a:ext cx="579755" cy="65214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2:55:41-d2v63jdnfo2stf9dk4q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4260"/>
            <a:ext cx="12192635" cy="7137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71500" y="528955"/>
            <a:ext cx="57277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zh-CN" altLang="en-US" sz="3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数据类型创建与操作</a:t>
            </a:r>
            <a:endParaRPr lang="zh-CN" altLang="en-US" sz="3000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45795" y="1774190"/>
            <a:ext cx="5329555" cy="35401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类型系统设计理念</a:t>
            </a:r>
            <a:endParaRPr lang="zh-CN" altLang="en-US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>
              <a:lnSpc>
                <a:spcPct val="130000"/>
              </a:lnSpc>
            </a:pPr>
            <a:r>
              <a:rPr lang="en-US" altLang="zh-CN" dirty="0"/>
              <a:t>CVC5</a:t>
            </a:r>
            <a:r>
              <a:rPr lang="zh-CN" altLang="en-US" dirty="0"/>
              <a:t>的类型系统采用静态类型设计，每个表达式和变量都有明确的类型。这种设计确保了类型安全，避免了运行时的类型错误。</a:t>
            </a:r>
            <a:endParaRPr lang="en-US" altLang="zh-CN" dirty="0"/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核心类型分类</a:t>
            </a:r>
            <a:endParaRPr lang="zh-CN" altLang="en-US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>
              <a:lnSpc>
                <a:spcPct val="130000"/>
              </a:lnSpc>
            </a:pPr>
            <a:r>
              <a:rPr lang="zh-CN" altLang="en-US" dirty="0"/>
              <a:t>基础类型：整数、实数、布尔、字符串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zh-CN" altLang="en-US" dirty="0"/>
              <a:t>复合类型：数组、元组、记录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zh-CN" altLang="en-US" dirty="0"/>
              <a:t>特殊类型：位向量、集合、序列</a:t>
            </a:r>
            <a:endParaRPr lang="zh-CN" altLang="en-US" dirty="0"/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实践建议：</a:t>
            </a:r>
            <a:r>
              <a:rPr lang="zh-CN" altLang="en-US" dirty="0"/>
              <a:t>在复杂表达式中，可以先将中间结果存储为变量，这样可以提高代码可读性并方便调试。</a:t>
            </a:r>
            <a:endParaRPr lang="zh-CN" altLang="en-US" dirty="0"/>
          </a:p>
        </p:txBody>
      </p:sp>
      <p:sp>
        <p:nvSpPr>
          <p:cNvPr id="10" name="Text 6"/>
          <p:cNvSpPr/>
          <p:nvPr/>
        </p:nvSpPr>
        <p:spPr>
          <a:xfrm>
            <a:off x="6299200" y="2052321"/>
            <a:ext cx="4194651" cy="299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475" y="1536700"/>
            <a:ext cx="5442585" cy="194183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067425" y="3639185"/>
            <a:ext cx="5158740" cy="1889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类型兼容性规则</a:t>
            </a:r>
            <a:endParaRPr lang="zh-CN" altLang="en-US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ym typeface="+mn-ea"/>
              </a:rPr>
              <a:t>在构建表达式时，</a:t>
            </a:r>
            <a:r>
              <a:rPr lang="en-US" altLang="zh-CN" dirty="0">
                <a:sym typeface="+mn-ea"/>
              </a:rPr>
              <a:t>CVC5</a:t>
            </a:r>
            <a:r>
              <a:rPr lang="zh-CN" altLang="en-US" dirty="0">
                <a:sym typeface="+mn-ea"/>
              </a:rPr>
              <a:t>强制执行严格的类型检查：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zh-CN" altLang="en-US" dirty="0">
                <a:sym typeface="+mn-ea"/>
              </a:rPr>
              <a:t>算术运算要求操作数类型相同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zh-CN" altLang="en-US" dirty="0">
                <a:sym typeface="+mn-ea"/>
              </a:rPr>
              <a:t>比较运算要求左右类型兼容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zh-CN" altLang="en-US" dirty="0">
                <a:sym typeface="+mn-ea"/>
              </a:rPr>
              <a:t>函数调用要求参数类型匹配</a:t>
            </a:r>
            <a:endParaRPr lang="zh-CN" altLang="en-US" dirty="0">
              <a:sym typeface="+mn-e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"/>
          <p:cNvSpPr/>
          <p:nvPr>
            <p:custDataLst>
              <p:tags r:id="rId1"/>
            </p:custDataLst>
          </p:nvPr>
        </p:nvSpPr>
        <p:spPr>
          <a:xfrm>
            <a:off x="848995" y="1715135"/>
            <a:ext cx="10323830" cy="1773555"/>
          </a:xfrm>
          <a:custGeom>
            <a:avLst/>
            <a:gdLst/>
            <a:ahLst/>
            <a:cxnLst/>
            <a:rect l="l" t="t" r="r" b="b"/>
            <a:pathLst>
              <a:path w="5740400" h="2438400">
                <a:moveTo>
                  <a:pt x="101608" y="0"/>
                </a:moveTo>
                <a:lnTo>
                  <a:pt x="5638792" y="0"/>
                </a:lnTo>
                <a:cubicBezTo>
                  <a:pt x="5694908" y="0"/>
                  <a:pt x="5740400" y="45492"/>
                  <a:pt x="5740400" y="101608"/>
                </a:cubicBezTo>
                <a:lnTo>
                  <a:pt x="5740400" y="2336792"/>
                </a:lnTo>
                <a:cubicBezTo>
                  <a:pt x="5740400" y="2392908"/>
                  <a:pt x="5694908" y="2438400"/>
                  <a:pt x="5638792" y="2438400"/>
                </a:cubicBezTo>
                <a:lnTo>
                  <a:pt x="101608" y="2438400"/>
                </a:lnTo>
                <a:cubicBezTo>
                  <a:pt x="45492" y="2438400"/>
                  <a:pt x="0" y="2392908"/>
                  <a:pt x="0" y="23367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A8D0F5">
              <a:alpha val="30196"/>
            </a:srgbClr>
          </a:solidFill>
        </p:spPr>
      </p:sp>
      <p:sp>
        <p:nvSpPr>
          <p:cNvPr id="20" name="Shape 2"/>
          <p:cNvSpPr/>
          <p:nvPr>
            <p:custDataLst>
              <p:tags r:id="rId2"/>
            </p:custDataLst>
          </p:nvPr>
        </p:nvSpPr>
        <p:spPr>
          <a:xfrm>
            <a:off x="852805" y="3820160"/>
            <a:ext cx="10323830" cy="1729105"/>
          </a:xfrm>
          <a:custGeom>
            <a:avLst/>
            <a:gdLst/>
            <a:ahLst/>
            <a:cxnLst/>
            <a:rect l="l" t="t" r="r" b="b"/>
            <a:pathLst>
              <a:path w="5740400" h="2438400">
                <a:moveTo>
                  <a:pt x="101608" y="0"/>
                </a:moveTo>
                <a:lnTo>
                  <a:pt x="5638792" y="0"/>
                </a:lnTo>
                <a:cubicBezTo>
                  <a:pt x="5694908" y="0"/>
                  <a:pt x="5740400" y="45492"/>
                  <a:pt x="5740400" y="101608"/>
                </a:cubicBezTo>
                <a:lnTo>
                  <a:pt x="5740400" y="2336792"/>
                </a:lnTo>
                <a:cubicBezTo>
                  <a:pt x="5740400" y="2392908"/>
                  <a:pt x="5694908" y="2438400"/>
                  <a:pt x="5638792" y="2438400"/>
                </a:cubicBezTo>
                <a:lnTo>
                  <a:pt x="101608" y="2438400"/>
                </a:lnTo>
                <a:cubicBezTo>
                  <a:pt x="45492" y="2438400"/>
                  <a:pt x="0" y="2392908"/>
                  <a:pt x="0" y="23367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A8D0F5">
              <a:alpha val="30196"/>
            </a:srgbClr>
          </a:solidFill>
        </p:spPr>
      </p:sp>
      <p:pic>
        <p:nvPicPr>
          <p:cNvPr id="2" name="Image 0" descr="https://kimi-img.moonshot.cn/pub/slides/slides_tmpl/image/25-09-08-12:55:42-d2v63jlnfo2stf9dk4r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" y="429895"/>
            <a:ext cx="579755" cy="65214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2:55:41-d2v63jdnfo2stf9dk4q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44260"/>
            <a:ext cx="12192635" cy="7137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2935" y="527685"/>
            <a:ext cx="11505565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zh-CN" altLang="en-US" sz="3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表达式构建（使用</a:t>
            </a:r>
            <a:r>
              <a:rPr lang="en-US" altLang="zh-CN" sz="3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Kind</a:t>
            </a:r>
            <a:r>
              <a:rPr lang="zh-CN" altLang="en-US" sz="3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枚举）</a:t>
            </a:r>
            <a:endParaRPr lang="zh-CN" altLang="en-US" sz="3000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5" name="Text 1"/>
          <p:cNvSpPr/>
          <p:nvPr/>
        </p:nvSpPr>
        <p:spPr>
          <a:xfrm>
            <a:off x="936625" y="1164590"/>
            <a:ext cx="10320020" cy="28568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ct val="130000"/>
              </a:lnSpc>
              <a:buClrTx/>
              <a:buSzTx/>
              <a:buFontTx/>
              <a:buNone/>
            </a:pPr>
            <a:r>
              <a:rPr lang="zh-CN" altLang="en-US" sz="18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Kind枚举的作用机制</a:t>
            </a:r>
            <a:endParaRPr lang="zh-CN" altLang="en-US" sz="1800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1800" dirty="0"/>
              <a:t>Kind枚举是CVC5 API的设计核心，它定义了所有可用的操作符。每个Kind值对应一个具体的语义操作，如Kind.ADD表示加法，Kind.EQUAL表示相等比较。</a:t>
            </a:r>
            <a:endParaRPr lang="zh-CN" altLang="en-US" sz="1800" b="1" dirty="0"/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18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表达式构建的三要素：</a:t>
            </a:r>
            <a:r>
              <a:rPr lang="zh-CN" altLang="en-US" sz="1800" dirty="0"/>
              <a:t>操作符（Kind）、操作数（可以是变量、常量或表达式）、类型一致性</a:t>
            </a:r>
            <a:endParaRPr lang="zh-CN" altLang="en-US" sz="1800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990" y="4351655"/>
            <a:ext cx="7861935" cy="97599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852805" y="3820160"/>
            <a:ext cx="10059670" cy="4508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表达式构建模式：</a:t>
            </a:r>
            <a:r>
              <a:rPr lang="zh-CN" altLang="en-US" dirty="0">
                <a:sym typeface="+mn-ea"/>
              </a:rPr>
              <a:t>CVC5采用函数式风格构建表达式，每个表达式都是不可变的：</a:t>
            </a:r>
            <a:endParaRPr lang="zh-CN" altLang="en-US" dirty="0"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"/>
          <p:cNvSpPr/>
          <p:nvPr>
            <p:custDataLst>
              <p:tags r:id="rId1"/>
            </p:custDataLst>
          </p:nvPr>
        </p:nvSpPr>
        <p:spPr>
          <a:xfrm>
            <a:off x="469265" y="1107440"/>
            <a:ext cx="5626735" cy="4897755"/>
          </a:xfrm>
          <a:custGeom>
            <a:avLst/>
            <a:gdLst/>
            <a:ahLst/>
            <a:cxnLst/>
            <a:rect l="l" t="t" r="r" b="b"/>
            <a:pathLst>
              <a:path w="5740400" h="2438400">
                <a:moveTo>
                  <a:pt x="101608" y="0"/>
                </a:moveTo>
                <a:lnTo>
                  <a:pt x="5638792" y="0"/>
                </a:lnTo>
                <a:cubicBezTo>
                  <a:pt x="5694908" y="0"/>
                  <a:pt x="5740400" y="45492"/>
                  <a:pt x="5740400" y="101608"/>
                </a:cubicBezTo>
                <a:lnTo>
                  <a:pt x="5740400" y="2336792"/>
                </a:lnTo>
                <a:cubicBezTo>
                  <a:pt x="5740400" y="2392908"/>
                  <a:pt x="5694908" y="2438400"/>
                  <a:pt x="5638792" y="2438400"/>
                </a:cubicBezTo>
                <a:lnTo>
                  <a:pt x="101608" y="2438400"/>
                </a:lnTo>
                <a:cubicBezTo>
                  <a:pt x="45492" y="2438400"/>
                  <a:pt x="0" y="2392908"/>
                  <a:pt x="0" y="23367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A8D0F5">
              <a:alpha val="30196"/>
            </a:srgbClr>
          </a:solidFill>
        </p:spPr>
      </p:sp>
      <p:pic>
        <p:nvPicPr>
          <p:cNvPr id="2" name="Image 0" descr="https://kimi-img.moonshot.cn/pub/slides/slides_tmpl/image/25-09-08-12:55:42-d2v63jlnfo2stf9dk4r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" y="429895"/>
            <a:ext cx="579755" cy="65214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2:55:41-d2v63jdnfo2stf9dk4q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44260"/>
            <a:ext cx="12192635" cy="7137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2935" y="527685"/>
            <a:ext cx="11505565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zh-CN" altLang="en-US" sz="3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表达式构建（使用</a:t>
            </a:r>
            <a:r>
              <a:rPr lang="en-US" altLang="zh-CN" sz="3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Kind</a:t>
            </a:r>
            <a:r>
              <a:rPr lang="zh-CN" altLang="en-US" sz="3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枚举）</a:t>
            </a:r>
            <a:endParaRPr lang="zh-CN" altLang="en-US" sz="3000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5" name="Text 1"/>
          <p:cNvSpPr/>
          <p:nvPr/>
        </p:nvSpPr>
        <p:spPr>
          <a:xfrm>
            <a:off x="737870" y="1610360"/>
            <a:ext cx="5186045" cy="41325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ct val="130000"/>
              </a:lnSpc>
              <a:buClrTx/>
              <a:buSzTx/>
              <a:buFontTx/>
              <a:buNone/>
            </a:pPr>
            <a:r>
              <a:rPr lang="zh-CN" altLang="en-US" sz="18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复</a:t>
            </a:r>
            <a:r>
              <a:rPr lang="zh-CN" altLang="en-US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杂表达式的层次构建</a:t>
            </a:r>
            <a:endParaRPr lang="zh-CN" altLang="en-US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sz="1800" dirty="0"/>
              <a:t>对于复杂的逻辑表达式，建议采用自底向上的构建方式。</a:t>
            </a:r>
            <a:endParaRPr lang="zh-CN" altLang="en-US" sz="1800" dirty="0"/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Kind分类指南</a:t>
            </a:r>
            <a:endParaRPr lang="zh-CN" altLang="en-US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dirty="0">
                <a:sym typeface="+mn-ea"/>
              </a:rPr>
              <a:t>算术运算类：</a:t>
            </a:r>
            <a:r>
              <a:rPr lang="en-US" altLang="zh-CN" dirty="0">
                <a:sym typeface="+mn-ea"/>
              </a:rPr>
              <a:t>ADD, SUB, MULT, DIVISION</a:t>
            </a:r>
            <a:endParaRPr lang="en-US" altLang="zh-CN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dirty="0">
                <a:sym typeface="+mn-ea"/>
              </a:rPr>
              <a:t>比较运算类：</a:t>
            </a:r>
            <a:r>
              <a:rPr lang="en-US" altLang="zh-CN" dirty="0">
                <a:sym typeface="+mn-ea"/>
              </a:rPr>
              <a:t>GT, LT, GE, LE, EQUAL</a:t>
            </a:r>
            <a:endParaRPr lang="en-US" altLang="zh-CN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dirty="0">
                <a:sym typeface="+mn-ea"/>
              </a:rPr>
              <a:t>逻辑运算类：</a:t>
            </a:r>
            <a:r>
              <a:rPr lang="en-US" altLang="zh-CN" dirty="0">
                <a:sym typeface="+mn-ea"/>
              </a:rPr>
              <a:t>AND, OR, NOT, IMPLIES, XOR</a:t>
            </a:r>
            <a:endParaRPr lang="en-US" altLang="zh-CN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dirty="0">
                <a:sym typeface="+mn-ea"/>
              </a:rPr>
              <a:t>位向量类：</a:t>
            </a:r>
            <a:r>
              <a:rPr lang="en-US" altLang="zh-CN" dirty="0">
                <a:sym typeface="+mn-ea"/>
              </a:rPr>
              <a:t>BITVECTOR_AND, BITVECTOR_OR, BITVECTOR_ADD</a:t>
            </a:r>
            <a:endParaRPr lang="en-US" altLang="zh-CN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dirty="0">
                <a:sym typeface="+mn-ea"/>
              </a:rPr>
              <a:t>数组操作类：</a:t>
            </a:r>
            <a:r>
              <a:rPr lang="en-US" altLang="zh-CN" dirty="0">
                <a:sym typeface="+mn-ea"/>
              </a:rPr>
              <a:t>SELECT, STORE</a:t>
            </a:r>
            <a:endParaRPr lang="en-US" altLang="zh-CN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dirty="0">
                <a:sym typeface="+mn-ea"/>
              </a:rPr>
              <a:t>字符串类：</a:t>
            </a:r>
            <a:r>
              <a:rPr lang="en-US" altLang="zh-CN" dirty="0">
                <a:sym typeface="+mn-ea"/>
              </a:rPr>
              <a:t>STRING_CONCAT, STRING_SUBSTR</a:t>
            </a:r>
            <a:endParaRPr lang="en-US" altLang="zh-CN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r>
              <a:rPr lang="zh-CN" altLang="en-US" dirty="0">
                <a:sym typeface="+mn-ea"/>
              </a:rPr>
              <a:t>性能提示：避免重复构建相同的子表达式，可以将其存储为变量并重用。</a:t>
            </a:r>
            <a:endParaRPr lang="zh-CN" altLang="en-US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None/>
            </a:pPr>
            <a:endParaRPr lang="zh-CN" altLang="en-US" sz="1800" dirty="0"/>
          </a:p>
        </p:txBody>
      </p:sp>
      <p:pic>
        <p:nvPicPr>
          <p:cNvPr id="6" name="F35B0BEE-F18A-47BB-8FCB-E00DA2F2635D-1" descr="C:/Users/teacher/AppData/Local/Temp/wpp.DDIuHqwp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685" y="2343150"/>
            <a:ext cx="5581015" cy="18376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2:55:41-d2v63jdnfo2stf9dk4p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5325" y="995045"/>
            <a:ext cx="3658870" cy="365887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2:55:41-d2v63jdnfo2stf9dk4q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 flipV="1">
            <a:off x="6951345" y="1617345"/>
            <a:ext cx="6858635" cy="362331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810260" y="704850"/>
            <a:ext cx="2698115" cy="1108075"/>
          </a:xfrm>
          <a:prstGeom prst="rect">
            <a:avLst/>
          </a:prstGeom>
          <a:solidFill>
            <a:srgbClr val="000000">
              <a:alpha val="0"/>
            </a:srgbClr>
          </a:solidFill>
        </p:spPr>
      </p:sp>
      <p:sp>
        <p:nvSpPr>
          <p:cNvPr id="5" name="Text 1"/>
          <p:cNvSpPr/>
          <p:nvPr/>
        </p:nvSpPr>
        <p:spPr>
          <a:xfrm>
            <a:off x="810260" y="704850"/>
            <a:ext cx="2698115" cy="1108075"/>
          </a:xfrm>
          <a:prstGeom prst="rect">
            <a:avLst/>
          </a:prstGeom>
          <a:noFill/>
        </p:spPr>
        <p:txBody>
          <a:bodyPr wrap="square" lIns="46863" tIns="90043" rIns="90043" bIns="46863" rtlCol="0" anchor="b"/>
          <a:lstStyle/>
          <a:p>
            <a:pPr>
              <a:lnSpc>
                <a:spcPct val="100000"/>
              </a:lnSpc>
            </a:pPr>
            <a:r>
              <a:rPr lang="en-US" sz="6600" dirty="0">
                <a:solidFill>
                  <a:srgbClr val="015DB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2848610" y="1078865"/>
            <a:ext cx="2884805" cy="4875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015DBB">
                    <a:alpha val="55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7" name="Shape 3"/>
          <p:cNvSpPr/>
          <p:nvPr>
            <p:custDataLst>
              <p:tags r:id="rId3"/>
            </p:custDataLst>
          </p:nvPr>
        </p:nvSpPr>
        <p:spPr>
          <a:xfrm>
            <a:off x="977376" y="2055495"/>
            <a:ext cx="692341" cy="660400"/>
          </a:xfrm>
          <a:prstGeom prst="roundRect">
            <a:avLst>
              <a:gd name="adj" fmla="val 16667"/>
            </a:avLst>
          </a:prstGeom>
          <a:solidFill>
            <a:srgbClr val="015DBB"/>
          </a:solidFill>
        </p:spPr>
      </p:sp>
      <p:sp>
        <p:nvSpPr>
          <p:cNvPr id="8" name="Text 4"/>
          <p:cNvSpPr/>
          <p:nvPr/>
        </p:nvSpPr>
        <p:spPr>
          <a:xfrm>
            <a:off x="977376" y="2055495"/>
            <a:ext cx="692341" cy="660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9" name="Shape 5"/>
          <p:cNvSpPr/>
          <p:nvPr>
            <p:custDataLst>
              <p:tags r:id="rId4"/>
            </p:custDataLst>
          </p:nvPr>
        </p:nvSpPr>
        <p:spPr>
          <a:xfrm>
            <a:off x="1782458" y="2055495"/>
            <a:ext cx="5462239" cy="6604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19050">
            <a:solidFill>
              <a:srgbClr val="015DBB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782458" y="2055495"/>
            <a:ext cx="5462239" cy="660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1" name="Shape 7"/>
          <p:cNvSpPr/>
          <p:nvPr>
            <p:custDataLst>
              <p:tags r:id="rId5"/>
            </p:custDataLst>
          </p:nvPr>
        </p:nvSpPr>
        <p:spPr>
          <a:xfrm>
            <a:off x="977376" y="2922905"/>
            <a:ext cx="692341" cy="660400"/>
          </a:xfrm>
          <a:prstGeom prst="roundRect">
            <a:avLst>
              <a:gd name="adj" fmla="val 16667"/>
            </a:avLst>
          </a:prstGeom>
          <a:solidFill>
            <a:srgbClr val="015DBB"/>
          </a:solidFill>
        </p:spPr>
      </p:sp>
      <p:sp>
        <p:nvSpPr>
          <p:cNvPr id="12" name="Text 8"/>
          <p:cNvSpPr/>
          <p:nvPr/>
        </p:nvSpPr>
        <p:spPr>
          <a:xfrm>
            <a:off x="977376" y="2922905"/>
            <a:ext cx="692341" cy="660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3" name="Shape 9"/>
          <p:cNvSpPr/>
          <p:nvPr>
            <p:custDataLst>
              <p:tags r:id="rId6"/>
            </p:custDataLst>
          </p:nvPr>
        </p:nvSpPr>
        <p:spPr>
          <a:xfrm>
            <a:off x="1782458" y="2922905"/>
            <a:ext cx="5462239" cy="6604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19050">
            <a:solidFill>
              <a:srgbClr val="015DBB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782458" y="2922905"/>
            <a:ext cx="5462239" cy="660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Shape 11"/>
          <p:cNvSpPr/>
          <p:nvPr>
            <p:custDataLst>
              <p:tags r:id="rId7"/>
            </p:custDataLst>
          </p:nvPr>
        </p:nvSpPr>
        <p:spPr>
          <a:xfrm>
            <a:off x="977376" y="3790315"/>
            <a:ext cx="692341" cy="660400"/>
          </a:xfrm>
          <a:prstGeom prst="roundRect">
            <a:avLst>
              <a:gd name="adj" fmla="val 16667"/>
            </a:avLst>
          </a:prstGeom>
          <a:solidFill>
            <a:srgbClr val="015DBB"/>
          </a:solidFill>
        </p:spPr>
      </p:sp>
      <p:sp>
        <p:nvSpPr>
          <p:cNvPr id="16" name="Text 12"/>
          <p:cNvSpPr/>
          <p:nvPr/>
        </p:nvSpPr>
        <p:spPr>
          <a:xfrm>
            <a:off x="977376" y="3790315"/>
            <a:ext cx="692341" cy="660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Shape 13"/>
          <p:cNvSpPr/>
          <p:nvPr>
            <p:custDataLst>
              <p:tags r:id="rId8"/>
            </p:custDataLst>
          </p:nvPr>
        </p:nvSpPr>
        <p:spPr>
          <a:xfrm>
            <a:off x="1782458" y="3790315"/>
            <a:ext cx="5462239" cy="6604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19050">
            <a:solidFill>
              <a:srgbClr val="015DBB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1782458" y="3790315"/>
            <a:ext cx="5462239" cy="660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9" name="Shape 15"/>
          <p:cNvSpPr/>
          <p:nvPr>
            <p:custDataLst>
              <p:tags r:id="rId9"/>
            </p:custDataLst>
          </p:nvPr>
        </p:nvSpPr>
        <p:spPr>
          <a:xfrm>
            <a:off x="977376" y="4657725"/>
            <a:ext cx="692341" cy="660400"/>
          </a:xfrm>
          <a:prstGeom prst="roundRect">
            <a:avLst>
              <a:gd name="adj" fmla="val 16667"/>
            </a:avLst>
          </a:prstGeom>
          <a:solidFill>
            <a:srgbClr val="015DBB"/>
          </a:solidFill>
        </p:spPr>
      </p:sp>
      <p:sp>
        <p:nvSpPr>
          <p:cNvPr id="20" name="Text 16"/>
          <p:cNvSpPr/>
          <p:nvPr/>
        </p:nvSpPr>
        <p:spPr>
          <a:xfrm>
            <a:off x="977376" y="4657725"/>
            <a:ext cx="692341" cy="660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1" name="Shape 17"/>
          <p:cNvSpPr/>
          <p:nvPr>
            <p:custDataLst>
              <p:tags r:id="rId10"/>
            </p:custDataLst>
          </p:nvPr>
        </p:nvSpPr>
        <p:spPr>
          <a:xfrm>
            <a:off x="1782457" y="4657725"/>
            <a:ext cx="5462240" cy="6604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19050">
            <a:solidFill>
              <a:srgbClr val="015DBB"/>
            </a:solidFill>
            <a:prstDash val="solid"/>
          </a:ln>
        </p:spPr>
      </p:sp>
      <p:sp>
        <p:nvSpPr>
          <p:cNvPr id="22" name="Text 18"/>
          <p:cNvSpPr/>
          <p:nvPr/>
        </p:nvSpPr>
        <p:spPr>
          <a:xfrm>
            <a:off x="1782457" y="4657725"/>
            <a:ext cx="5462240" cy="660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3" name="Shape 19"/>
          <p:cNvSpPr/>
          <p:nvPr>
            <p:custDataLst>
              <p:tags r:id="rId11"/>
            </p:custDataLst>
          </p:nvPr>
        </p:nvSpPr>
        <p:spPr>
          <a:xfrm>
            <a:off x="977376" y="5525135"/>
            <a:ext cx="692341" cy="660400"/>
          </a:xfrm>
          <a:prstGeom prst="roundRect">
            <a:avLst>
              <a:gd name="adj" fmla="val 16667"/>
            </a:avLst>
          </a:prstGeom>
          <a:solidFill>
            <a:srgbClr val="015DBB"/>
          </a:solidFill>
        </p:spPr>
      </p:sp>
      <p:sp>
        <p:nvSpPr>
          <p:cNvPr id="24" name="Text 20"/>
          <p:cNvSpPr/>
          <p:nvPr/>
        </p:nvSpPr>
        <p:spPr>
          <a:xfrm>
            <a:off x="977376" y="5525135"/>
            <a:ext cx="692341" cy="660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5" name="Shape 21"/>
          <p:cNvSpPr/>
          <p:nvPr>
            <p:custDataLst>
              <p:tags r:id="rId12"/>
            </p:custDataLst>
          </p:nvPr>
        </p:nvSpPr>
        <p:spPr>
          <a:xfrm>
            <a:off x="1782458" y="5525135"/>
            <a:ext cx="5462239" cy="660400"/>
          </a:xfrm>
          <a:prstGeom prst="roundRect">
            <a:avLst>
              <a:gd name="adj" fmla="val 16667"/>
            </a:avLst>
          </a:prstGeom>
          <a:solidFill>
            <a:srgbClr val="000000">
              <a:alpha val="0"/>
            </a:srgbClr>
          </a:solidFill>
          <a:ln w="19050">
            <a:solidFill>
              <a:srgbClr val="015DBB"/>
            </a:solidFill>
            <a:prstDash val="solid"/>
          </a:ln>
        </p:spPr>
      </p:sp>
      <p:sp>
        <p:nvSpPr>
          <p:cNvPr id="26" name="Text 22"/>
          <p:cNvSpPr/>
          <p:nvPr/>
        </p:nvSpPr>
        <p:spPr>
          <a:xfrm>
            <a:off x="1782458" y="5525135"/>
            <a:ext cx="5462239" cy="66040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7" name="Shape 23"/>
          <p:cNvSpPr/>
          <p:nvPr/>
        </p:nvSpPr>
        <p:spPr>
          <a:xfrm>
            <a:off x="7163100" y="704814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015DBB"/>
          </a:solidFill>
        </p:spPr>
      </p:sp>
      <p:sp>
        <p:nvSpPr>
          <p:cNvPr id="28" name="Text 24"/>
          <p:cNvSpPr/>
          <p:nvPr/>
        </p:nvSpPr>
        <p:spPr>
          <a:xfrm>
            <a:off x="7163100" y="704814"/>
            <a:ext cx="1141923" cy="72329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9" name="Shape 25"/>
          <p:cNvSpPr/>
          <p:nvPr/>
        </p:nvSpPr>
        <p:spPr>
          <a:xfrm>
            <a:off x="9965355" y="5226649"/>
            <a:ext cx="1141923" cy="723293"/>
          </a:xfrm>
          <a:custGeom>
            <a:avLst/>
            <a:gdLst/>
            <a:ahLst/>
            <a:cxnLst/>
            <a:rect l="l" t="t" r="r" b="b"/>
            <a:pathLst>
              <a:path w="1141923" h="723293">
                <a:moveTo>
                  <a:pt x="50838" y="25788"/>
                </a:moveTo>
                <a:cubicBezTo>
                  <a:pt x="50838" y="40086"/>
                  <a:pt x="39239" y="51676"/>
                  <a:pt x="24931" y="51676"/>
                </a:cubicBezTo>
                <a:cubicBezTo>
                  <a:pt x="10623" y="51676"/>
                  <a:pt x="-976" y="40086"/>
                  <a:pt x="-976" y="25788"/>
                </a:cubicBezTo>
                <a:cubicBezTo>
                  <a:pt x="-976" y="11490"/>
                  <a:pt x="10623" y="-101"/>
                  <a:pt x="24931" y="-101"/>
                </a:cubicBezTo>
                <a:cubicBezTo>
                  <a:pt x="39233" y="-108"/>
                  <a:pt x="50831" y="11473"/>
                  <a:pt x="50838" y="25763"/>
                </a:cubicBezTo>
                <a:cubicBezTo>
                  <a:pt x="50838" y="25772"/>
                  <a:pt x="50838" y="25780"/>
                  <a:pt x="50838" y="25788"/>
                </a:cubicBezTo>
                <a:close/>
                <a:moveTo>
                  <a:pt x="269068" y="25788"/>
                </a:moveTo>
                <a:cubicBezTo>
                  <a:pt x="269068" y="40086"/>
                  <a:pt x="257469" y="51676"/>
                  <a:pt x="243160" y="51676"/>
                </a:cubicBezTo>
                <a:cubicBezTo>
                  <a:pt x="228853" y="51676"/>
                  <a:pt x="217253" y="40086"/>
                  <a:pt x="217253" y="25788"/>
                </a:cubicBezTo>
                <a:cubicBezTo>
                  <a:pt x="217253" y="11490"/>
                  <a:pt x="228853" y="-101"/>
                  <a:pt x="243160" y="-101"/>
                </a:cubicBezTo>
                <a:cubicBezTo>
                  <a:pt x="257461" y="-84"/>
                  <a:pt x="269051" y="11497"/>
                  <a:pt x="269068" y="25788"/>
                </a:cubicBezTo>
                <a:close/>
                <a:moveTo>
                  <a:pt x="487237" y="25788"/>
                </a:moveTo>
                <a:cubicBezTo>
                  <a:pt x="487237" y="40086"/>
                  <a:pt x="475637" y="51676"/>
                  <a:pt x="461329" y="51676"/>
                </a:cubicBezTo>
                <a:cubicBezTo>
                  <a:pt x="447021" y="51676"/>
                  <a:pt x="435422" y="40086"/>
                  <a:pt x="435422" y="25788"/>
                </a:cubicBezTo>
                <a:cubicBezTo>
                  <a:pt x="435422" y="11490"/>
                  <a:pt x="447021" y="-101"/>
                  <a:pt x="461329" y="-101"/>
                </a:cubicBezTo>
                <a:cubicBezTo>
                  <a:pt x="475631" y="-108"/>
                  <a:pt x="487229" y="11473"/>
                  <a:pt x="487237" y="25763"/>
                </a:cubicBezTo>
                <a:cubicBezTo>
                  <a:pt x="487237" y="25772"/>
                  <a:pt x="487237" y="25780"/>
                  <a:pt x="487237" y="25788"/>
                </a:cubicBezTo>
                <a:close/>
                <a:moveTo>
                  <a:pt x="705466" y="25788"/>
                </a:moveTo>
                <a:cubicBezTo>
                  <a:pt x="705466" y="40086"/>
                  <a:pt x="693867" y="51676"/>
                  <a:pt x="679559" y="51676"/>
                </a:cubicBezTo>
                <a:cubicBezTo>
                  <a:pt x="665250" y="51676"/>
                  <a:pt x="653652" y="40086"/>
                  <a:pt x="653652" y="25788"/>
                </a:cubicBezTo>
                <a:cubicBezTo>
                  <a:pt x="653652" y="11490"/>
                  <a:pt x="665250" y="-101"/>
                  <a:pt x="679559" y="-101"/>
                </a:cubicBezTo>
                <a:cubicBezTo>
                  <a:pt x="693861" y="-108"/>
                  <a:pt x="705458" y="11473"/>
                  <a:pt x="705466" y="25763"/>
                </a:cubicBezTo>
                <a:cubicBezTo>
                  <a:pt x="705466" y="25772"/>
                  <a:pt x="705466" y="25780"/>
                  <a:pt x="705466" y="25788"/>
                </a:cubicBezTo>
                <a:close/>
                <a:moveTo>
                  <a:pt x="923695" y="25788"/>
                </a:moveTo>
                <a:cubicBezTo>
                  <a:pt x="923695" y="40086"/>
                  <a:pt x="912096" y="51676"/>
                  <a:pt x="897788" y="51676"/>
                </a:cubicBezTo>
                <a:cubicBezTo>
                  <a:pt x="883481" y="51676"/>
                  <a:pt x="871881" y="40086"/>
                  <a:pt x="871881" y="25788"/>
                </a:cubicBezTo>
                <a:cubicBezTo>
                  <a:pt x="871881" y="11490"/>
                  <a:pt x="883481" y="-101"/>
                  <a:pt x="897788" y="-101"/>
                </a:cubicBezTo>
                <a:cubicBezTo>
                  <a:pt x="912090" y="-108"/>
                  <a:pt x="923688" y="11473"/>
                  <a:pt x="923695" y="25763"/>
                </a:cubicBezTo>
                <a:cubicBezTo>
                  <a:pt x="923695" y="25772"/>
                  <a:pt x="923695" y="25780"/>
                  <a:pt x="923695" y="25788"/>
                </a:cubicBezTo>
                <a:close/>
                <a:moveTo>
                  <a:pt x="1141923" y="25788"/>
                </a:moveTo>
                <a:cubicBezTo>
                  <a:pt x="1141923" y="40086"/>
                  <a:pt x="1130324" y="51676"/>
                  <a:pt x="1116016" y="51676"/>
                </a:cubicBezTo>
                <a:cubicBezTo>
                  <a:pt x="1101708" y="51676"/>
                  <a:pt x="1090109" y="40086"/>
                  <a:pt x="1090109" y="25788"/>
                </a:cubicBezTo>
                <a:cubicBezTo>
                  <a:pt x="1090109" y="11490"/>
                  <a:pt x="1101708" y="-101"/>
                  <a:pt x="1116016" y="-101"/>
                </a:cubicBezTo>
                <a:cubicBezTo>
                  <a:pt x="1130316" y="-84"/>
                  <a:pt x="1141907" y="11497"/>
                  <a:pt x="1141923" y="25788"/>
                </a:cubicBezTo>
                <a:close/>
                <a:moveTo>
                  <a:pt x="50838" y="193692"/>
                </a:moveTo>
                <a:cubicBezTo>
                  <a:pt x="50838" y="207990"/>
                  <a:pt x="39239" y="219580"/>
                  <a:pt x="24931" y="219580"/>
                </a:cubicBezTo>
                <a:cubicBezTo>
                  <a:pt x="10623" y="219580"/>
                  <a:pt x="-976" y="207990"/>
                  <a:pt x="-976" y="193692"/>
                </a:cubicBezTo>
                <a:cubicBezTo>
                  <a:pt x="-976" y="179394"/>
                  <a:pt x="10623" y="167803"/>
                  <a:pt x="24931" y="167803"/>
                </a:cubicBezTo>
                <a:cubicBezTo>
                  <a:pt x="39233" y="167796"/>
                  <a:pt x="50831" y="179377"/>
                  <a:pt x="50838" y="193668"/>
                </a:cubicBezTo>
                <a:cubicBezTo>
                  <a:pt x="50838" y="193676"/>
                  <a:pt x="50838" y="193684"/>
                  <a:pt x="50838" y="193692"/>
                </a:cubicBezTo>
                <a:close/>
                <a:moveTo>
                  <a:pt x="269068" y="193692"/>
                </a:moveTo>
                <a:cubicBezTo>
                  <a:pt x="269068" y="207990"/>
                  <a:pt x="257469" y="219580"/>
                  <a:pt x="243160" y="219580"/>
                </a:cubicBezTo>
                <a:cubicBezTo>
                  <a:pt x="228853" y="219580"/>
                  <a:pt x="217253" y="207990"/>
                  <a:pt x="217253" y="193692"/>
                </a:cubicBezTo>
                <a:cubicBezTo>
                  <a:pt x="217253" y="179394"/>
                  <a:pt x="228853" y="167803"/>
                  <a:pt x="243160" y="167803"/>
                </a:cubicBezTo>
                <a:cubicBezTo>
                  <a:pt x="257461" y="167820"/>
                  <a:pt x="269051" y="179401"/>
                  <a:pt x="269068" y="193692"/>
                </a:cubicBezTo>
                <a:close/>
                <a:moveTo>
                  <a:pt x="487237" y="193692"/>
                </a:moveTo>
                <a:cubicBezTo>
                  <a:pt x="487237" y="207990"/>
                  <a:pt x="475637" y="219580"/>
                  <a:pt x="461329" y="219580"/>
                </a:cubicBezTo>
                <a:cubicBezTo>
                  <a:pt x="447021" y="219580"/>
                  <a:pt x="435422" y="207990"/>
                  <a:pt x="435422" y="193692"/>
                </a:cubicBezTo>
                <a:cubicBezTo>
                  <a:pt x="435422" y="179394"/>
                  <a:pt x="447021" y="167803"/>
                  <a:pt x="461329" y="167803"/>
                </a:cubicBezTo>
                <a:cubicBezTo>
                  <a:pt x="475631" y="167796"/>
                  <a:pt x="487229" y="179377"/>
                  <a:pt x="487237" y="193668"/>
                </a:cubicBezTo>
                <a:cubicBezTo>
                  <a:pt x="487237" y="193676"/>
                  <a:pt x="487237" y="193684"/>
                  <a:pt x="487237" y="193692"/>
                </a:cubicBezTo>
                <a:close/>
                <a:moveTo>
                  <a:pt x="705466" y="193692"/>
                </a:moveTo>
                <a:cubicBezTo>
                  <a:pt x="705466" y="207990"/>
                  <a:pt x="693867" y="219580"/>
                  <a:pt x="679559" y="219580"/>
                </a:cubicBezTo>
                <a:cubicBezTo>
                  <a:pt x="665250" y="219580"/>
                  <a:pt x="653652" y="207990"/>
                  <a:pt x="653652" y="193692"/>
                </a:cubicBezTo>
                <a:cubicBezTo>
                  <a:pt x="653652" y="179394"/>
                  <a:pt x="665250" y="167803"/>
                  <a:pt x="679559" y="167803"/>
                </a:cubicBezTo>
                <a:cubicBezTo>
                  <a:pt x="693861" y="167796"/>
                  <a:pt x="705458" y="179377"/>
                  <a:pt x="705466" y="193668"/>
                </a:cubicBezTo>
                <a:cubicBezTo>
                  <a:pt x="705466" y="193676"/>
                  <a:pt x="705466" y="193684"/>
                  <a:pt x="705466" y="193692"/>
                </a:cubicBezTo>
                <a:close/>
                <a:moveTo>
                  <a:pt x="923695" y="193692"/>
                </a:moveTo>
                <a:cubicBezTo>
                  <a:pt x="923695" y="207990"/>
                  <a:pt x="912096" y="219580"/>
                  <a:pt x="897788" y="219580"/>
                </a:cubicBezTo>
                <a:cubicBezTo>
                  <a:pt x="883481" y="219580"/>
                  <a:pt x="871881" y="207990"/>
                  <a:pt x="871881" y="193692"/>
                </a:cubicBezTo>
                <a:cubicBezTo>
                  <a:pt x="871881" y="179394"/>
                  <a:pt x="883481" y="167803"/>
                  <a:pt x="897788" y="167803"/>
                </a:cubicBezTo>
                <a:cubicBezTo>
                  <a:pt x="912090" y="167796"/>
                  <a:pt x="923688" y="179377"/>
                  <a:pt x="923695" y="193668"/>
                </a:cubicBezTo>
                <a:cubicBezTo>
                  <a:pt x="923695" y="193676"/>
                  <a:pt x="923695" y="193684"/>
                  <a:pt x="923695" y="193692"/>
                </a:cubicBezTo>
                <a:close/>
                <a:moveTo>
                  <a:pt x="1141923" y="193692"/>
                </a:moveTo>
                <a:cubicBezTo>
                  <a:pt x="1141923" y="207990"/>
                  <a:pt x="1130324" y="219580"/>
                  <a:pt x="1116016" y="219580"/>
                </a:cubicBezTo>
                <a:cubicBezTo>
                  <a:pt x="1101708" y="219580"/>
                  <a:pt x="1090109" y="207990"/>
                  <a:pt x="1090109" y="193692"/>
                </a:cubicBezTo>
                <a:cubicBezTo>
                  <a:pt x="1090109" y="179394"/>
                  <a:pt x="1101708" y="167803"/>
                  <a:pt x="1116016" y="167803"/>
                </a:cubicBezTo>
                <a:cubicBezTo>
                  <a:pt x="1130316" y="167820"/>
                  <a:pt x="1141907" y="179401"/>
                  <a:pt x="1141923" y="193692"/>
                </a:cubicBezTo>
                <a:close/>
                <a:moveTo>
                  <a:pt x="50838" y="361596"/>
                </a:moveTo>
                <a:cubicBezTo>
                  <a:pt x="50838" y="375894"/>
                  <a:pt x="39239" y="387485"/>
                  <a:pt x="24931" y="387485"/>
                </a:cubicBezTo>
                <a:cubicBezTo>
                  <a:pt x="10623" y="387485"/>
                  <a:pt x="-976" y="375894"/>
                  <a:pt x="-976" y="361596"/>
                </a:cubicBezTo>
                <a:cubicBezTo>
                  <a:pt x="-976" y="347298"/>
                  <a:pt x="10623" y="335707"/>
                  <a:pt x="24931" y="335707"/>
                </a:cubicBezTo>
                <a:cubicBezTo>
                  <a:pt x="39233" y="335700"/>
                  <a:pt x="50831" y="347280"/>
                  <a:pt x="50838" y="361571"/>
                </a:cubicBezTo>
                <a:cubicBezTo>
                  <a:pt x="50838" y="361579"/>
                  <a:pt x="50838" y="361588"/>
                  <a:pt x="50838" y="361596"/>
                </a:cubicBezTo>
                <a:close/>
                <a:moveTo>
                  <a:pt x="269068" y="361596"/>
                </a:moveTo>
                <a:cubicBezTo>
                  <a:pt x="269068" y="375894"/>
                  <a:pt x="257469" y="387485"/>
                  <a:pt x="243160" y="387485"/>
                </a:cubicBezTo>
                <a:cubicBezTo>
                  <a:pt x="228853" y="387485"/>
                  <a:pt x="217253" y="375894"/>
                  <a:pt x="217253" y="361596"/>
                </a:cubicBezTo>
                <a:cubicBezTo>
                  <a:pt x="217253" y="347298"/>
                  <a:pt x="228853" y="335707"/>
                  <a:pt x="243160" y="335707"/>
                </a:cubicBezTo>
                <a:cubicBezTo>
                  <a:pt x="257461" y="335724"/>
                  <a:pt x="269051" y="347305"/>
                  <a:pt x="269068" y="361596"/>
                </a:cubicBezTo>
                <a:close/>
                <a:moveTo>
                  <a:pt x="487237" y="361596"/>
                </a:moveTo>
                <a:cubicBezTo>
                  <a:pt x="487237" y="375894"/>
                  <a:pt x="475637" y="387485"/>
                  <a:pt x="461329" y="387485"/>
                </a:cubicBezTo>
                <a:cubicBezTo>
                  <a:pt x="447021" y="387485"/>
                  <a:pt x="435422" y="375894"/>
                  <a:pt x="435422" y="361596"/>
                </a:cubicBezTo>
                <a:cubicBezTo>
                  <a:pt x="435422" y="347298"/>
                  <a:pt x="447021" y="335707"/>
                  <a:pt x="461329" y="335707"/>
                </a:cubicBezTo>
                <a:cubicBezTo>
                  <a:pt x="475631" y="335700"/>
                  <a:pt x="487229" y="347280"/>
                  <a:pt x="487237" y="361571"/>
                </a:cubicBezTo>
                <a:cubicBezTo>
                  <a:pt x="487237" y="361579"/>
                  <a:pt x="487237" y="361588"/>
                  <a:pt x="487237" y="361596"/>
                </a:cubicBezTo>
                <a:close/>
                <a:moveTo>
                  <a:pt x="705466" y="361596"/>
                </a:moveTo>
                <a:cubicBezTo>
                  <a:pt x="705466" y="375894"/>
                  <a:pt x="693867" y="387485"/>
                  <a:pt x="679559" y="387485"/>
                </a:cubicBezTo>
                <a:cubicBezTo>
                  <a:pt x="665250" y="387485"/>
                  <a:pt x="653652" y="375894"/>
                  <a:pt x="653652" y="361596"/>
                </a:cubicBezTo>
                <a:cubicBezTo>
                  <a:pt x="653652" y="347298"/>
                  <a:pt x="665250" y="335707"/>
                  <a:pt x="679559" y="335707"/>
                </a:cubicBezTo>
                <a:cubicBezTo>
                  <a:pt x="693861" y="335700"/>
                  <a:pt x="705458" y="347280"/>
                  <a:pt x="705466" y="361571"/>
                </a:cubicBezTo>
                <a:cubicBezTo>
                  <a:pt x="705466" y="361579"/>
                  <a:pt x="705466" y="361588"/>
                  <a:pt x="705466" y="361596"/>
                </a:cubicBezTo>
                <a:close/>
                <a:moveTo>
                  <a:pt x="923695" y="361596"/>
                </a:moveTo>
                <a:cubicBezTo>
                  <a:pt x="923695" y="375894"/>
                  <a:pt x="912096" y="387485"/>
                  <a:pt x="897788" y="387485"/>
                </a:cubicBezTo>
                <a:cubicBezTo>
                  <a:pt x="883481" y="387485"/>
                  <a:pt x="871881" y="375894"/>
                  <a:pt x="871881" y="361596"/>
                </a:cubicBezTo>
                <a:cubicBezTo>
                  <a:pt x="871881" y="347298"/>
                  <a:pt x="883481" y="335707"/>
                  <a:pt x="897788" y="335707"/>
                </a:cubicBezTo>
                <a:cubicBezTo>
                  <a:pt x="912090" y="335700"/>
                  <a:pt x="923688" y="347280"/>
                  <a:pt x="923695" y="361571"/>
                </a:cubicBezTo>
                <a:cubicBezTo>
                  <a:pt x="923695" y="361579"/>
                  <a:pt x="923695" y="361588"/>
                  <a:pt x="923695" y="361596"/>
                </a:cubicBezTo>
                <a:close/>
                <a:moveTo>
                  <a:pt x="1141923" y="361596"/>
                </a:moveTo>
                <a:cubicBezTo>
                  <a:pt x="1141923" y="375894"/>
                  <a:pt x="1130324" y="387485"/>
                  <a:pt x="1116016" y="387485"/>
                </a:cubicBezTo>
                <a:cubicBezTo>
                  <a:pt x="1101708" y="387485"/>
                  <a:pt x="1090109" y="375894"/>
                  <a:pt x="1090109" y="361596"/>
                </a:cubicBezTo>
                <a:cubicBezTo>
                  <a:pt x="1090109" y="347298"/>
                  <a:pt x="1101708" y="335707"/>
                  <a:pt x="1116016" y="335707"/>
                </a:cubicBezTo>
                <a:cubicBezTo>
                  <a:pt x="1130316" y="335724"/>
                  <a:pt x="1141907" y="347305"/>
                  <a:pt x="1141923" y="361596"/>
                </a:cubicBezTo>
                <a:close/>
                <a:moveTo>
                  <a:pt x="50838" y="529500"/>
                </a:moveTo>
                <a:cubicBezTo>
                  <a:pt x="50838" y="543798"/>
                  <a:pt x="39239" y="555389"/>
                  <a:pt x="24931" y="555389"/>
                </a:cubicBezTo>
                <a:cubicBezTo>
                  <a:pt x="10623" y="555389"/>
                  <a:pt x="-976" y="543798"/>
                  <a:pt x="-976" y="529500"/>
                </a:cubicBezTo>
                <a:cubicBezTo>
                  <a:pt x="-976" y="515202"/>
                  <a:pt x="10623" y="503612"/>
                  <a:pt x="24931" y="503612"/>
                </a:cubicBezTo>
                <a:cubicBezTo>
                  <a:pt x="39233" y="503605"/>
                  <a:pt x="50831" y="515184"/>
                  <a:pt x="50838" y="529475"/>
                </a:cubicBezTo>
                <a:cubicBezTo>
                  <a:pt x="50838" y="529484"/>
                  <a:pt x="50838" y="529492"/>
                  <a:pt x="50838" y="529500"/>
                </a:cubicBezTo>
                <a:close/>
                <a:moveTo>
                  <a:pt x="269068" y="529500"/>
                </a:moveTo>
                <a:cubicBezTo>
                  <a:pt x="269068" y="543798"/>
                  <a:pt x="257469" y="555389"/>
                  <a:pt x="243160" y="555389"/>
                </a:cubicBezTo>
                <a:cubicBezTo>
                  <a:pt x="228853" y="555389"/>
                  <a:pt x="217253" y="543798"/>
                  <a:pt x="217253" y="529500"/>
                </a:cubicBezTo>
                <a:cubicBezTo>
                  <a:pt x="217253" y="515202"/>
                  <a:pt x="228853" y="503612"/>
                  <a:pt x="243160" y="503612"/>
                </a:cubicBezTo>
                <a:cubicBezTo>
                  <a:pt x="257461" y="503629"/>
                  <a:pt x="269051" y="515209"/>
                  <a:pt x="269068" y="529500"/>
                </a:cubicBezTo>
                <a:close/>
                <a:moveTo>
                  <a:pt x="487237" y="529500"/>
                </a:moveTo>
                <a:cubicBezTo>
                  <a:pt x="487237" y="543798"/>
                  <a:pt x="475637" y="555389"/>
                  <a:pt x="461329" y="555389"/>
                </a:cubicBezTo>
                <a:cubicBezTo>
                  <a:pt x="447021" y="555389"/>
                  <a:pt x="435422" y="543798"/>
                  <a:pt x="435422" y="529500"/>
                </a:cubicBezTo>
                <a:cubicBezTo>
                  <a:pt x="435422" y="515202"/>
                  <a:pt x="447021" y="503612"/>
                  <a:pt x="461329" y="503612"/>
                </a:cubicBezTo>
                <a:cubicBezTo>
                  <a:pt x="475631" y="503605"/>
                  <a:pt x="487229" y="515184"/>
                  <a:pt x="487237" y="529475"/>
                </a:cubicBezTo>
                <a:cubicBezTo>
                  <a:pt x="487237" y="529484"/>
                  <a:pt x="487237" y="529492"/>
                  <a:pt x="487237" y="529500"/>
                </a:cubicBezTo>
                <a:close/>
                <a:moveTo>
                  <a:pt x="705466" y="529500"/>
                </a:moveTo>
                <a:cubicBezTo>
                  <a:pt x="705466" y="543798"/>
                  <a:pt x="693867" y="555389"/>
                  <a:pt x="679559" y="555389"/>
                </a:cubicBezTo>
                <a:cubicBezTo>
                  <a:pt x="665250" y="555389"/>
                  <a:pt x="653652" y="543798"/>
                  <a:pt x="653652" y="529500"/>
                </a:cubicBezTo>
                <a:cubicBezTo>
                  <a:pt x="653652" y="515202"/>
                  <a:pt x="665250" y="503612"/>
                  <a:pt x="679559" y="503612"/>
                </a:cubicBezTo>
                <a:cubicBezTo>
                  <a:pt x="693861" y="503605"/>
                  <a:pt x="705458" y="515184"/>
                  <a:pt x="705466" y="529475"/>
                </a:cubicBezTo>
                <a:cubicBezTo>
                  <a:pt x="705466" y="529484"/>
                  <a:pt x="705466" y="529492"/>
                  <a:pt x="705466" y="529500"/>
                </a:cubicBezTo>
                <a:close/>
                <a:moveTo>
                  <a:pt x="923695" y="529500"/>
                </a:moveTo>
                <a:cubicBezTo>
                  <a:pt x="923695" y="543798"/>
                  <a:pt x="912096" y="555389"/>
                  <a:pt x="897788" y="555389"/>
                </a:cubicBezTo>
                <a:cubicBezTo>
                  <a:pt x="883481" y="555389"/>
                  <a:pt x="871881" y="543798"/>
                  <a:pt x="871881" y="529500"/>
                </a:cubicBezTo>
                <a:cubicBezTo>
                  <a:pt x="871881" y="515202"/>
                  <a:pt x="883481" y="503612"/>
                  <a:pt x="897788" y="503612"/>
                </a:cubicBezTo>
                <a:cubicBezTo>
                  <a:pt x="912090" y="503605"/>
                  <a:pt x="923688" y="515184"/>
                  <a:pt x="923695" y="529475"/>
                </a:cubicBezTo>
                <a:cubicBezTo>
                  <a:pt x="923695" y="529484"/>
                  <a:pt x="923695" y="529492"/>
                  <a:pt x="923695" y="529500"/>
                </a:cubicBezTo>
                <a:close/>
                <a:moveTo>
                  <a:pt x="1141923" y="529500"/>
                </a:moveTo>
                <a:cubicBezTo>
                  <a:pt x="1141923" y="543798"/>
                  <a:pt x="1130324" y="555389"/>
                  <a:pt x="1116016" y="555389"/>
                </a:cubicBezTo>
                <a:cubicBezTo>
                  <a:pt x="1101708" y="555389"/>
                  <a:pt x="1090109" y="543798"/>
                  <a:pt x="1090109" y="529500"/>
                </a:cubicBezTo>
                <a:cubicBezTo>
                  <a:pt x="1090109" y="515202"/>
                  <a:pt x="1101708" y="503612"/>
                  <a:pt x="1116016" y="503612"/>
                </a:cubicBezTo>
                <a:cubicBezTo>
                  <a:pt x="1130316" y="503629"/>
                  <a:pt x="1141907" y="515209"/>
                  <a:pt x="1141923" y="529500"/>
                </a:cubicBezTo>
                <a:close/>
                <a:moveTo>
                  <a:pt x="50838" y="697404"/>
                </a:moveTo>
                <a:cubicBezTo>
                  <a:pt x="50838" y="711702"/>
                  <a:pt x="39239" y="723293"/>
                  <a:pt x="24931" y="723293"/>
                </a:cubicBezTo>
                <a:cubicBezTo>
                  <a:pt x="10623" y="723293"/>
                  <a:pt x="-976" y="711702"/>
                  <a:pt x="-976" y="697404"/>
                </a:cubicBezTo>
                <a:cubicBezTo>
                  <a:pt x="-976" y="683106"/>
                  <a:pt x="10623" y="671516"/>
                  <a:pt x="24931" y="671516"/>
                </a:cubicBezTo>
                <a:cubicBezTo>
                  <a:pt x="39233" y="671509"/>
                  <a:pt x="50831" y="683088"/>
                  <a:pt x="50838" y="697379"/>
                </a:cubicBezTo>
                <a:cubicBezTo>
                  <a:pt x="50838" y="697387"/>
                  <a:pt x="50838" y="697395"/>
                  <a:pt x="50838" y="697404"/>
                </a:cubicBezTo>
                <a:close/>
                <a:moveTo>
                  <a:pt x="269068" y="697404"/>
                </a:moveTo>
                <a:cubicBezTo>
                  <a:pt x="269068" y="711702"/>
                  <a:pt x="257469" y="723293"/>
                  <a:pt x="243160" y="723293"/>
                </a:cubicBezTo>
                <a:cubicBezTo>
                  <a:pt x="228853" y="723293"/>
                  <a:pt x="217253" y="711702"/>
                  <a:pt x="217253" y="697404"/>
                </a:cubicBezTo>
                <a:cubicBezTo>
                  <a:pt x="217253" y="683106"/>
                  <a:pt x="228853" y="671516"/>
                  <a:pt x="243160" y="671516"/>
                </a:cubicBezTo>
                <a:cubicBezTo>
                  <a:pt x="257461" y="671532"/>
                  <a:pt x="269051" y="683113"/>
                  <a:pt x="269068" y="697404"/>
                </a:cubicBezTo>
                <a:close/>
                <a:moveTo>
                  <a:pt x="487237" y="697404"/>
                </a:moveTo>
                <a:cubicBezTo>
                  <a:pt x="487237" y="711702"/>
                  <a:pt x="475637" y="723293"/>
                  <a:pt x="461329" y="723293"/>
                </a:cubicBezTo>
                <a:cubicBezTo>
                  <a:pt x="447021" y="723293"/>
                  <a:pt x="435422" y="711702"/>
                  <a:pt x="435422" y="697404"/>
                </a:cubicBezTo>
                <a:cubicBezTo>
                  <a:pt x="435422" y="683106"/>
                  <a:pt x="447021" y="671516"/>
                  <a:pt x="461329" y="671516"/>
                </a:cubicBezTo>
                <a:cubicBezTo>
                  <a:pt x="475631" y="671509"/>
                  <a:pt x="487229" y="683088"/>
                  <a:pt x="487237" y="697379"/>
                </a:cubicBezTo>
                <a:cubicBezTo>
                  <a:pt x="487237" y="697387"/>
                  <a:pt x="487237" y="697395"/>
                  <a:pt x="487237" y="697404"/>
                </a:cubicBezTo>
                <a:close/>
                <a:moveTo>
                  <a:pt x="705466" y="697404"/>
                </a:moveTo>
                <a:cubicBezTo>
                  <a:pt x="705466" y="711702"/>
                  <a:pt x="693867" y="723293"/>
                  <a:pt x="679559" y="723293"/>
                </a:cubicBezTo>
                <a:cubicBezTo>
                  <a:pt x="665250" y="723293"/>
                  <a:pt x="653652" y="711702"/>
                  <a:pt x="653652" y="697404"/>
                </a:cubicBezTo>
                <a:cubicBezTo>
                  <a:pt x="653652" y="683106"/>
                  <a:pt x="665250" y="671516"/>
                  <a:pt x="679559" y="671516"/>
                </a:cubicBezTo>
                <a:cubicBezTo>
                  <a:pt x="693861" y="671509"/>
                  <a:pt x="705458" y="683088"/>
                  <a:pt x="705466" y="697379"/>
                </a:cubicBezTo>
                <a:cubicBezTo>
                  <a:pt x="705466" y="697387"/>
                  <a:pt x="705466" y="697395"/>
                  <a:pt x="705466" y="697404"/>
                </a:cubicBezTo>
                <a:close/>
                <a:moveTo>
                  <a:pt x="923695" y="697404"/>
                </a:moveTo>
                <a:cubicBezTo>
                  <a:pt x="923695" y="711702"/>
                  <a:pt x="912096" y="723293"/>
                  <a:pt x="897788" y="723293"/>
                </a:cubicBezTo>
                <a:cubicBezTo>
                  <a:pt x="883481" y="723293"/>
                  <a:pt x="871881" y="711702"/>
                  <a:pt x="871881" y="697404"/>
                </a:cubicBezTo>
                <a:cubicBezTo>
                  <a:pt x="871881" y="683106"/>
                  <a:pt x="883481" y="671516"/>
                  <a:pt x="897788" y="671516"/>
                </a:cubicBezTo>
                <a:cubicBezTo>
                  <a:pt x="912090" y="671509"/>
                  <a:pt x="923688" y="683088"/>
                  <a:pt x="923695" y="697379"/>
                </a:cubicBezTo>
                <a:cubicBezTo>
                  <a:pt x="923695" y="697387"/>
                  <a:pt x="923695" y="697395"/>
                  <a:pt x="923695" y="697404"/>
                </a:cubicBezTo>
                <a:close/>
                <a:moveTo>
                  <a:pt x="1141923" y="697404"/>
                </a:moveTo>
                <a:cubicBezTo>
                  <a:pt x="1141923" y="711702"/>
                  <a:pt x="1130324" y="723293"/>
                  <a:pt x="1116016" y="723293"/>
                </a:cubicBezTo>
                <a:cubicBezTo>
                  <a:pt x="1101708" y="723293"/>
                  <a:pt x="1090109" y="711702"/>
                  <a:pt x="1090109" y="697404"/>
                </a:cubicBezTo>
                <a:cubicBezTo>
                  <a:pt x="1090109" y="683106"/>
                  <a:pt x="1101708" y="671516"/>
                  <a:pt x="1116016" y="671516"/>
                </a:cubicBezTo>
                <a:cubicBezTo>
                  <a:pt x="1130316" y="671532"/>
                  <a:pt x="1141907" y="683113"/>
                  <a:pt x="1141923" y="697404"/>
                </a:cubicBezTo>
                <a:close/>
              </a:path>
            </a:pathLst>
          </a:custGeom>
          <a:solidFill>
            <a:srgbClr val="FCFCFF"/>
          </a:solidFill>
        </p:spPr>
      </p:sp>
      <p:sp>
        <p:nvSpPr>
          <p:cNvPr id="30" name="Text 26"/>
          <p:cNvSpPr/>
          <p:nvPr/>
        </p:nvSpPr>
        <p:spPr>
          <a:xfrm>
            <a:off x="9965355" y="5226649"/>
            <a:ext cx="1141923" cy="723293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31" name="Image 2" descr="https://kimi-img.moonshot.cn/pub/slides/slides_tmpl/image/25-09-08-12:55:42-d2v63jlnfo2stf9dk4sg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18195" y="1015365"/>
            <a:ext cx="3432175" cy="3572510"/>
          </a:xfrm>
          <a:prstGeom prst="rect">
            <a:avLst/>
          </a:prstGeom>
        </p:spPr>
      </p:pic>
      <p:sp>
        <p:nvSpPr>
          <p:cNvPr id="32" name="Text 27"/>
          <p:cNvSpPr/>
          <p:nvPr>
            <p:custDataLst>
              <p:tags r:id="rId14"/>
            </p:custDataLst>
          </p:nvPr>
        </p:nvSpPr>
        <p:spPr>
          <a:xfrm>
            <a:off x="988302" y="2141816"/>
            <a:ext cx="656085" cy="4329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33" name="Text 28"/>
          <p:cNvSpPr/>
          <p:nvPr>
            <p:custDataLst>
              <p:tags r:id="rId15"/>
            </p:custDataLst>
          </p:nvPr>
        </p:nvSpPr>
        <p:spPr>
          <a:xfrm>
            <a:off x="1875829" y="2209573"/>
            <a:ext cx="5185601" cy="3683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262626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认识cvc5</a:t>
            </a:r>
            <a:endParaRPr lang="en-US" sz="1600" dirty="0"/>
          </a:p>
        </p:txBody>
      </p:sp>
      <p:sp>
        <p:nvSpPr>
          <p:cNvPr id="34" name="Text 29"/>
          <p:cNvSpPr/>
          <p:nvPr>
            <p:custDataLst>
              <p:tags r:id="rId16"/>
            </p:custDataLst>
          </p:nvPr>
        </p:nvSpPr>
        <p:spPr>
          <a:xfrm>
            <a:off x="988302" y="3009226"/>
            <a:ext cx="656085" cy="4329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35" name="Text 30"/>
          <p:cNvSpPr/>
          <p:nvPr>
            <p:custDataLst>
              <p:tags r:id="rId17"/>
            </p:custDataLst>
          </p:nvPr>
        </p:nvSpPr>
        <p:spPr>
          <a:xfrm>
            <a:off x="1875829" y="3076983"/>
            <a:ext cx="5184608" cy="3683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核心原理解析</a:t>
            </a:r>
            <a:endParaRPr lang="en-US" sz="1600" dirty="0"/>
          </a:p>
        </p:txBody>
      </p:sp>
      <p:sp>
        <p:nvSpPr>
          <p:cNvPr id="36" name="Text 31"/>
          <p:cNvSpPr/>
          <p:nvPr>
            <p:custDataLst>
              <p:tags r:id="rId18"/>
            </p:custDataLst>
          </p:nvPr>
        </p:nvSpPr>
        <p:spPr>
          <a:xfrm>
            <a:off x="988302" y="3876636"/>
            <a:ext cx="656085" cy="4329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37" name="Text 32"/>
          <p:cNvSpPr/>
          <p:nvPr>
            <p:custDataLst>
              <p:tags r:id="rId19"/>
            </p:custDataLst>
          </p:nvPr>
        </p:nvSpPr>
        <p:spPr>
          <a:xfrm>
            <a:off x="1875829" y="3937432"/>
            <a:ext cx="5184608" cy="3689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Python API入门</a:t>
            </a:r>
            <a:r>
              <a:rPr lang="zh-CN" altLang="en-US" sz="24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与</a:t>
            </a:r>
            <a:r>
              <a:rPr lang="zh-CN" altLang="en-US" sz="24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求解</a:t>
            </a:r>
            <a:endParaRPr lang="zh-CN" altLang="en-US" sz="2400" b="1" dirty="0">
              <a:solidFill>
                <a:srgbClr val="000000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38" name="Text 33"/>
          <p:cNvSpPr/>
          <p:nvPr>
            <p:custDataLst>
              <p:tags r:id="rId20"/>
            </p:custDataLst>
          </p:nvPr>
        </p:nvSpPr>
        <p:spPr>
          <a:xfrm>
            <a:off x="918770" y="4744046"/>
            <a:ext cx="793659" cy="4329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9" name="Text 34"/>
          <p:cNvSpPr/>
          <p:nvPr>
            <p:custDataLst>
              <p:tags r:id="rId21"/>
            </p:custDataLst>
          </p:nvPr>
        </p:nvSpPr>
        <p:spPr>
          <a:xfrm>
            <a:off x="1875829" y="4804842"/>
            <a:ext cx="5184608" cy="3683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高级功能与实战</a:t>
            </a:r>
            <a:endParaRPr lang="en-US" sz="1600" dirty="0"/>
          </a:p>
        </p:txBody>
      </p:sp>
      <p:sp>
        <p:nvSpPr>
          <p:cNvPr id="40" name="Text 35"/>
          <p:cNvSpPr/>
          <p:nvPr>
            <p:custDataLst>
              <p:tags r:id="rId22"/>
            </p:custDataLst>
          </p:nvPr>
        </p:nvSpPr>
        <p:spPr>
          <a:xfrm>
            <a:off x="988302" y="5611456"/>
            <a:ext cx="656085" cy="43299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8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41" name="Text 36"/>
          <p:cNvSpPr/>
          <p:nvPr>
            <p:custDataLst>
              <p:tags r:id="rId23"/>
            </p:custDataLst>
          </p:nvPr>
        </p:nvSpPr>
        <p:spPr>
          <a:xfrm>
            <a:off x="1875829" y="5679213"/>
            <a:ext cx="5184608" cy="368300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总结与展望</a:t>
            </a:r>
            <a:endParaRPr 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"/>
          <p:cNvSpPr/>
          <p:nvPr>
            <p:custDataLst>
              <p:tags r:id="rId1"/>
            </p:custDataLst>
          </p:nvPr>
        </p:nvSpPr>
        <p:spPr>
          <a:xfrm>
            <a:off x="541655" y="1871345"/>
            <a:ext cx="5377815" cy="3710940"/>
          </a:xfrm>
          <a:custGeom>
            <a:avLst/>
            <a:gdLst/>
            <a:ahLst/>
            <a:cxnLst/>
            <a:rect l="l" t="t" r="r" b="b"/>
            <a:pathLst>
              <a:path w="5740400" h="2438400">
                <a:moveTo>
                  <a:pt x="101608" y="0"/>
                </a:moveTo>
                <a:lnTo>
                  <a:pt x="5638792" y="0"/>
                </a:lnTo>
                <a:cubicBezTo>
                  <a:pt x="5694908" y="0"/>
                  <a:pt x="5740400" y="45492"/>
                  <a:pt x="5740400" y="101608"/>
                </a:cubicBezTo>
                <a:lnTo>
                  <a:pt x="5740400" y="2336792"/>
                </a:lnTo>
                <a:cubicBezTo>
                  <a:pt x="5740400" y="2392908"/>
                  <a:pt x="5694908" y="2438400"/>
                  <a:pt x="5638792" y="2438400"/>
                </a:cubicBezTo>
                <a:lnTo>
                  <a:pt x="101608" y="2438400"/>
                </a:lnTo>
                <a:cubicBezTo>
                  <a:pt x="45492" y="2438400"/>
                  <a:pt x="0" y="2392908"/>
                  <a:pt x="0" y="23367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A8D0F5">
              <a:alpha val="30196"/>
            </a:srgbClr>
          </a:solidFill>
        </p:spPr>
      </p:sp>
      <p:pic>
        <p:nvPicPr>
          <p:cNvPr id="2" name="Image 0" descr="https://kimi-img.moonshot.cn/pub/slides/slides_tmpl/image/25-09-08-12:55:42-d2v63jlnfo2stf9dk4r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" y="429895"/>
            <a:ext cx="579755" cy="65214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2:55:41-d2v63jdnfo2stf9dk4q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44260"/>
            <a:ext cx="12192635" cy="7137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2935" y="527685"/>
            <a:ext cx="11505565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zh-CN" altLang="en-US" sz="3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常量值创建</a:t>
            </a:r>
            <a:endParaRPr lang="zh-CN" altLang="en-US" sz="3000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5" name="Text 1"/>
          <p:cNvSpPr/>
          <p:nvPr/>
        </p:nvSpPr>
        <p:spPr>
          <a:xfrm>
            <a:off x="704850" y="1610360"/>
            <a:ext cx="5186045" cy="41325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常量的作用与类型</a:t>
            </a:r>
            <a:endParaRPr lang="zh-CN" altLang="en-US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ym typeface="+mn-ea"/>
              </a:rPr>
              <a:t>常量是约束中的固定值，</a:t>
            </a:r>
            <a:r>
              <a:rPr lang="en-US" altLang="zh-CN" dirty="0">
                <a:sym typeface="+mn-ea"/>
              </a:rPr>
              <a:t>CVC5</a:t>
            </a:r>
            <a:r>
              <a:rPr lang="zh-CN" altLang="en-US" dirty="0">
                <a:sym typeface="+mn-ea"/>
              </a:rPr>
              <a:t>为每种数据类型提供了专门的常量创建方法。正确创建常量对于确保类型一致性至关重要。</a:t>
            </a:r>
            <a:endParaRPr lang="zh-CN" altLang="en-US" dirty="0"/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常量创建方法选择：</a:t>
            </a:r>
            <a:endParaRPr lang="zh-CN" altLang="en-US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sym typeface="+mn-ea"/>
              </a:rPr>
              <a:t>整数：</a:t>
            </a:r>
            <a:r>
              <a:rPr lang="en-US" altLang="zh-CN" dirty="0">
                <a:sym typeface="+mn-ea"/>
              </a:rPr>
              <a:t>mkInteger() - </a:t>
            </a:r>
            <a:r>
              <a:rPr lang="zh-CN" altLang="en-US" dirty="0">
                <a:sym typeface="+mn-ea"/>
              </a:rPr>
              <a:t>支持大整数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>
                <a:sym typeface="+mn-ea"/>
              </a:rPr>
              <a:t>实数：</a:t>
            </a:r>
            <a:r>
              <a:rPr lang="en-US" altLang="zh-CN" dirty="0">
                <a:sym typeface="+mn-ea"/>
              </a:rPr>
              <a:t>mkReal() - </a:t>
            </a:r>
            <a:r>
              <a:rPr lang="zh-CN" altLang="en-US" dirty="0">
                <a:sym typeface="+mn-ea"/>
              </a:rPr>
              <a:t>使用有理数表示避免精度问题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>
                <a:sym typeface="+mn-ea"/>
              </a:rPr>
              <a:t>位向量：</a:t>
            </a:r>
            <a:r>
              <a:rPr lang="en-US" altLang="zh-CN" dirty="0">
                <a:sym typeface="+mn-ea"/>
              </a:rPr>
              <a:t>mkBitVector() - </a:t>
            </a:r>
            <a:r>
              <a:rPr lang="zh-CN" altLang="en-US" dirty="0">
                <a:sym typeface="+mn-ea"/>
              </a:rPr>
              <a:t>需要指定位宽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>
                <a:sym typeface="+mn-ea"/>
              </a:rPr>
              <a:t>布尔：</a:t>
            </a:r>
            <a:r>
              <a:rPr lang="en-US" altLang="zh-CN" dirty="0">
                <a:sym typeface="+mn-ea"/>
              </a:rPr>
              <a:t>mkBoolean() - </a:t>
            </a:r>
            <a:r>
              <a:rPr lang="zh-CN" altLang="en-US" dirty="0">
                <a:sym typeface="+mn-ea"/>
              </a:rPr>
              <a:t>直接使用</a:t>
            </a:r>
            <a:r>
              <a:rPr lang="en-US" altLang="zh-CN" dirty="0">
                <a:sym typeface="+mn-ea"/>
              </a:rPr>
              <a:t>Python</a:t>
            </a:r>
            <a:r>
              <a:rPr lang="zh-CN" altLang="en-US" dirty="0">
                <a:sym typeface="+mn-ea"/>
              </a:rPr>
              <a:t>布尔值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dirty="0">
                <a:sym typeface="+mn-ea"/>
              </a:rPr>
              <a:t>字符串：</a:t>
            </a:r>
            <a:r>
              <a:rPr lang="en-US" altLang="zh-CN" dirty="0">
                <a:sym typeface="+mn-ea"/>
              </a:rPr>
              <a:t>mkString() - </a:t>
            </a:r>
            <a:r>
              <a:rPr lang="zh-CN" altLang="en-US" dirty="0">
                <a:sym typeface="+mn-ea"/>
              </a:rPr>
              <a:t>支持</a:t>
            </a:r>
            <a:r>
              <a:rPr lang="en-US" altLang="zh-CN" dirty="0">
                <a:sym typeface="+mn-ea"/>
              </a:rPr>
              <a:t>Unicode</a:t>
            </a:r>
            <a:endParaRPr lang="zh-CN" altLang="en-US" sz="1800" dirty="0"/>
          </a:p>
        </p:txBody>
      </p:sp>
      <p:sp>
        <p:nvSpPr>
          <p:cNvPr id="7" name="文本框 6"/>
          <p:cNvSpPr txBox="1"/>
          <p:nvPr/>
        </p:nvSpPr>
        <p:spPr>
          <a:xfrm>
            <a:off x="6256020" y="1083627"/>
            <a:ext cx="5080000" cy="3744595"/>
          </a:xfrm>
          <a:prstGeom prst="rect">
            <a:avLst/>
          </a:prstGeom>
        </p:spPr>
        <p:txBody>
          <a:bodyPr>
            <a:spAutoFit/>
          </a:bodyPr>
          <a:p>
            <a:pPr marL="0" algn="l">
              <a:lnSpc>
                <a:spcPct val="130000"/>
              </a:lnSpc>
              <a:spcBef>
                <a:spcPts val="1600"/>
              </a:spcBef>
              <a:buClrTx/>
              <a:buSzTx/>
              <a:buFontTx/>
            </a:pPr>
            <a:r>
              <a:rPr lang="zh-CN" altLang="en-US" sz="18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特殊值的处理</a:t>
            </a:r>
            <a:endParaRPr lang="zh-CN" altLang="en-US" sz="1800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marL="0" algn="l">
              <a:lnSpc>
                <a:spcPct val="100000"/>
              </a:lnSpc>
              <a:spcBef>
                <a:spcPts val="800"/>
              </a:spcBef>
              <a:buClrTx/>
              <a:buSzTx/>
              <a:buFontTx/>
            </a:pPr>
            <a:r>
              <a:rPr lang="zh-CN" altLang="en-US" sz="1800" b="0" i="0" dirty="0"/>
              <a:t>CVC5对于某些特殊值有特殊的处理方式：</a:t>
            </a:r>
            <a:endParaRPr lang="zh-CN" altLang="en-US" sz="1800" b="0" i="0" dirty="0"/>
          </a:p>
          <a:p>
            <a:pPr marL="0" algn="l">
              <a:lnSpc>
                <a:spcPct val="100000"/>
              </a:lnSpc>
              <a:spcBef>
                <a:spcPts val="800"/>
              </a:spcBef>
              <a:buClrTx/>
              <a:buSzTx/>
              <a:buFontTx/>
            </a:pPr>
            <a:endParaRPr lang="zh-CN" altLang="en-US" sz="1800" b="0" i="0" dirty="0"/>
          </a:p>
          <a:p>
            <a:pPr marL="0" algn="l">
              <a:lnSpc>
                <a:spcPct val="100000"/>
              </a:lnSpc>
              <a:spcBef>
                <a:spcPts val="800"/>
              </a:spcBef>
              <a:buClrTx/>
              <a:buSzTx/>
              <a:buFontTx/>
            </a:pPr>
            <a:endParaRPr lang="zh-CN" altLang="en-US" sz="1800" b="0" i="0" dirty="0"/>
          </a:p>
          <a:p>
            <a:pPr marL="0" algn="l">
              <a:lnSpc>
                <a:spcPct val="100000"/>
              </a:lnSpc>
              <a:spcBef>
                <a:spcPts val="800"/>
              </a:spcBef>
              <a:buClrTx/>
              <a:buSzTx/>
              <a:buFontTx/>
            </a:pPr>
            <a:endParaRPr lang="zh-CN" altLang="en-US" sz="1800" b="0" i="0" dirty="0"/>
          </a:p>
          <a:p>
            <a:pPr marL="0" algn="l">
              <a:lnSpc>
                <a:spcPct val="100000"/>
              </a:lnSpc>
              <a:spcBef>
                <a:spcPts val="800"/>
              </a:spcBef>
              <a:buClrTx/>
              <a:buSzTx/>
              <a:buFontTx/>
            </a:pPr>
            <a:endParaRPr lang="zh-CN" altLang="en-US" sz="1800" b="0" i="0" dirty="0"/>
          </a:p>
          <a:p>
            <a:pPr marL="0" algn="l">
              <a:lnSpc>
                <a:spcPct val="100000"/>
              </a:lnSpc>
              <a:spcBef>
                <a:spcPts val="800"/>
              </a:spcBef>
              <a:buClrTx/>
              <a:buSzTx/>
              <a:buFontTx/>
            </a:pPr>
            <a:endParaRPr lang="zh-CN" altLang="en-US" sz="1800" b="0" i="0" dirty="0"/>
          </a:p>
          <a:p>
            <a:pPr indent="0" algn="l" fontAlgn="auto">
              <a:lnSpc>
                <a:spcPct val="130000"/>
              </a:lnSpc>
              <a:spcBef>
                <a:spcPts val="0"/>
              </a:spcBef>
              <a:buClrTx/>
              <a:buSzTx/>
              <a:buFontTx/>
            </a:pPr>
            <a:r>
              <a:rPr lang="zh-CN" altLang="en-US" sz="1800" b="1" i="0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常量与变量交互</a:t>
            </a:r>
            <a:endParaRPr lang="zh-CN" altLang="en-US" sz="1800" b="1" i="0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marL="0" algn="l">
              <a:lnSpc>
                <a:spcPct val="100000"/>
              </a:lnSpc>
              <a:spcBef>
                <a:spcPts val="800"/>
              </a:spcBef>
              <a:buClrTx/>
              <a:buSzTx/>
              <a:buFontTx/>
            </a:pPr>
            <a:r>
              <a:rPr lang="zh-CN" altLang="en-US" sz="1800" b="0" i="0" dirty="0"/>
              <a:t>常量在与变量交互时，</a:t>
            </a:r>
            <a:r>
              <a:rPr lang="zh-CN" altLang="en-US" sz="1800" b="0" i="0" dirty="0"/>
              <a:t>CVC5会自动处理类型提升和转换：</a:t>
            </a:r>
            <a:endParaRPr lang="zh-CN" altLang="en-US" sz="1800" b="0" i="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6020" y="1871345"/>
            <a:ext cx="5237480" cy="18294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700" y="4926330"/>
            <a:ext cx="5257800" cy="6286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2:55:42-d2v63jlnfo2stf9dk4r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" y="429895"/>
            <a:ext cx="579755" cy="65214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2:55:41-d2v63jdnfo2stf9dk4q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4260"/>
            <a:ext cx="12192635" cy="7137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2935" y="527685"/>
            <a:ext cx="11505565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3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求解相关API——</a:t>
            </a:r>
            <a:r>
              <a:rPr lang="zh-CN" altLang="en-US" sz="3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添加断言 (assertFormula)</a:t>
            </a:r>
            <a:endParaRPr lang="zh-CN" altLang="en-US" sz="3000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6" name="Shape 2"/>
          <p:cNvSpPr/>
          <p:nvPr>
            <p:custDataLst>
              <p:tags r:id="rId3"/>
            </p:custDataLst>
          </p:nvPr>
        </p:nvSpPr>
        <p:spPr>
          <a:xfrm>
            <a:off x="991870" y="1219835"/>
            <a:ext cx="10292080" cy="4511675"/>
          </a:xfrm>
          <a:custGeom>
            <a:avLst/>
            <a:gdLst/>
            <a:ahLst/>
            <a:cxnLst/>
            <a:rect l="l" t="t" r="r" b="b"/>
            <a:pathLst>
              <a:path w="5740400" h="2438400">
                <a:moveTo>
                  <a:pt x="101608" y="0"/>
                </a:moveTo>
                <a:lnTo>
                  <a:pt x="5638792" y="0"/>
                </a:lnTo>
                <a:cubicBezTo>
                  <a:pt x="5694908" y="0"/>
                  <a:pt x="5740400" y="45492"/>
                  <a:pt x="5740400" y="101608"/>
                </a:cubicBezTo>
                <a:lnTo>
                  <a:pt x="5740400" y="2336792"/>
                </a:lnTo>
                <a:cubicBezTo>
                  <a:pt x="5740400" y="2392908"/>
                  <a:pt x="5694908" y="2438400"/>
                  <a:pt x="5638792" y="2438400"/>
                </a:cubicBezTo>
                <a:lnTo>
                  <a:pt x="101608" y="2438400"/>
                </a:lnTo>
                <a:cubicBezTo>
                  <a:pt x="45492" y="2438400"/>
                  <a:pt x="0" y="2392908"/>
                  <a:pt x="0" y="23367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A8D0F5">
              <a:alpha val="30196"/>
            </a:srgbClr>
          </a:solidFill>
        </p:spPr>
      </p:sp>
      <p:sp>
        <p:nvSpPr>
          <p:cNvPr id="8" name="Text 4"/>
          <p:cNvSpPr/>
          <p:nvPr>
            <p:custDataLst>
              <p:tags r:id="rId4"/>
            </p:custDataLst>
          </p:nvPr>
        </p:nvSpPr>
        <p:spPr>
          <a:xfrm>
            <a:off x="1563370" y="1419225"/>
            <a:ext cx="9148445" cy="43916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功能说明：</a:t>
            </a:r>
            <a:endParaRPr lang="zh-CN" altLang="en-US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>
              <a:lnSpc>
                <a:spcPct val="120000"/>
              </a:lnSpc>
            </a:pPr>
            <a:r>
              <a:rPr lang="zh-CN" altLang="en-US" dirty="0"/>
              <a:t>将布尔表达式作为约束条件添加到求解器的当前上下文中。这是构建约束集合的基础操作，所有需要求解的约束都必须通过此方法添加。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基本用法：</a:t>
            </a:r>
            <a:r>
              <a:rPr lang="en-US" altLang="zh-CN" dirty="0"/>
              <a:t># </a:t>
            </a:r>
            <a:r>
              <a:rPr lang="zh-CN" altLang="en-US" dirty="0"/>
              <a:t>创建约束表达式</a:t>
            </a:r>
            <a:endParaRPr lang="zh-CN" altLang="en-US" dirty="0"/>
          </a:p>
          <a:p>
            <a:pPr>
              <a:lnSpc>
                <a:spcPct val="120000"/>
              </a:lnSpc>
            </a:pPr>
            <a:r>
              <a:rPr lang="en-US" altLang="zh-CN" dirty="0"/>
              <a:t>constraint = solver.mkTerm(Kind.GT, x, solver.mkInteger(0))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# </a:t>
            </a:r>
            <a:r>
              <a:rPr lang="zh-CN" altLang="en-US" dirty="0"/>
              <a:t>添加到求解器</a:t>
            </a:r>
            <a:endParaRPr lang="zh-CN" altLang="en-US" dirty="0"/>
          </a:p>
          <a:p>
            <a:pPr>
              <a:lnSpc>
                <a:spcPct val="120000"/>
              </a:lnSpc>
            </a:pPr>
            <a:r>
              <a:rPr lang="en-US" altLang="zh-CN" dirty="0"/>
              <a:t>solver.assertFormula(constraint)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zh-CN" altLang="en-US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重要特性：</a:t>
            </a:r>
            <a:endParaRPr lang="zh-CN" altLang="en-US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algn="l">
              <a:lnSpc>
                <a:spcPct val="120000"/>
              </a:lnSpc>
              <a:buClrTx/>
              <a:buSzTx/>
              <a:buNone/>
            </a:pPr>
            <a:r>
              <a:rPr lang="zh-CN" altLang="en-US" b="1" dirty="0"/>
              <a:t>批量添加：</a:t>
            </a:r>
            <a:r>
              <a:rPr lang="zh-CN" altLang="en-US" dirty="0"/>
              <a:t>可以连续调用，约束间为逻辑与(AND)关系</a:t>
            </a:r>
            <a:endParaRPr lang="zh-CN" altLang="en-US" dirty="0"/>
          </a:p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b="1" dirty="0"/>
              <a:t>类型要求：</a:t>
            </a:r>
            <a:r>
              <a:rPr lang="zh-CN" altLang="en-US" dirty="0"/>
              <a:t>表达式必须是布尔类型</a:t>
            </a:r>
            <a:endParaRPr lang="zh-CN" altLang="en-US" dirty="0"/>
          </a:p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b="1" dirty="0"/>
              <a:t>执行时机：</a:t>
            </a:r>
            <a:r>
              <a:rPr lang="zh-CN" altLang="en-US" dirty="0"/>
              <a:t>立即生效，影响后续求解参数详解：</a:t>
            </a:r>
            <a:endParaRPr lang="zh-CN" altLang="en-US" dirty="0"/>
          </a:p>
          <a:p>
            <a:pPr>
              <a:lnSpc>
                <a:spcPct val="120000"/>
              </a:lnSpc>
            </a:pPr>
            <a:r>
              <a:rPr lang="zh-CN" altLang="en-US" dirty="0"/>
              <a:t>公式：必须是一个布尔类型的</a:t>
            </a:r>
            <a:r>
              <a:rPr lang="en-US" altLang="zh-CN" dirty="0"/>
              <a:t>CVC5</a:t>
            </a:r>
            <a:r>
              <a:rPr lang="zh-CN" altLang="en-US" dirty="0"/>
              <a:t>表达式（</a:t>
            </a:r>
            <a:r>
              <a:rPr lang="en-US" altLang="zh-CN" dirty="0"/>
              <a:t>Kind</a:t>
            </a:r>
            <a:r>
              <a:rPr lang="zh-CN" altLang="en-US" dirty="0"/>
              <a:t>为</a:t>
            </a:r>
            <a:r>
              <a:rPr lang="en-US" altLang="zh-CN" dirty="0"/>
              <a:t>AND</a:t>
            </a:r>
            <a:r>
              <a:rPr lang="zh-CN" altLang="en-US" dirty="0"/>
              <a:t>、</a:t>
            </a:r>
            <a:r>
              <a:rPr lang="en-US" altLang="zh-CN" dirty="0"/>
              <a:t>OR</a:t>
            </a:r>
            <a:r>
              <a:rPr lang="zh-CN" altLang="en-US" dirty="0"/>
              <a:t>、</a:t>
            </a:r>
            <a:r>
              <a:rPr lang="en-US" altLang="zh-CN" dirty="0"/>
              <a:t>NOT</a:t>
            </a:r>
            <a:r>
              <a:rPr lang="zh-CN" altLang="en-US" dirty="0"/>
              <a:t>、比较运算等返回布尔值的表达式）</a:t>
            </a:r>
            <a:endParaRPr lang="zh-CN" altLang="en-US" dirty="0"/>
          </a:p>
          <a:p>
            <a:pPr>
              <a:lnSpc>
                <a:spcPct val="120000"/>
              </a:lnSpc>
            </a:pPr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2:55:42-d2v63jlnfo2stf9dk4r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" y="429895"/>
            <a:ext cx="579755" cy="65214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2:55:41-d2v63jdnfo2stf9dk4q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4260"/>
            <a:ext cx="12192635" cy="7137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2935" y="527685"/>
            <a:ext cx="11505565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3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求解相关API——</a:t>
            </a:r>
            <a:r>
              <a:rPr lang="zh-CN" altLang="en-US" sz="3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添加断言 (assertFormula)</a:t>
            </a:r>
            <a:endParaRPr lang="zh-CN" altLang="en-US" sz="3000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6" name="Shape 2"/>
          <p:cNvSpPr/>
          <p:nvPr>
            <p:custDataLst>
              <p:tags r:id="rId3"/>
            </p:custDataLst>
          </p:nvPr>
        </p:nvSpPr>
        <p:spPr>
          <a:xfrm>
            <a:off x="431800" y="1082040"/>
            <a:ext cx="6752590" cy="5373370"/>
          </a:xfrm>
          <a:custGeom>
            <a:avLst/>
            <a:gdLst/>
            <a:ahLst/>
            <a:cxnLst/>
            <a:rect l="l" t="t" r="r" b="b"/>
            <a:pathLst>
              <a:path w="5740400" h="2438400">
                <a:moveTo>
                  <a:pt x="101608" y="0"/>
                </a:moveTo>
                <a:lnTo>
                  <a:pt x="5638792" y="0"/>
                </a:lnTo>
                <a:cubicBezTo>
                  <a:pt x="5694908" y="0"/>
                  <a:pt x="5740400" y="45492"/>
                  <a:pt x="5740400" y="101608"/>
                </a:cubicBezTo>
                <a:lnTo>
                  <a:pt x="5740400" y="2336792"/>
                </a:lnTo>
                <a:cubicBezTo>
                  <a:pt x="5740400" y="2392908"/>
                  <a:pt x="5694908" y="2438400"/>
                  <a:pt x="5638792" y="2438400"/>
                </a:cubicBezTo>
                <a:lnTo>
                  <a:pt x="101608" y="2438400"/>
                </a:lnTo>
                <a:cubicBezTo>
                  <a:pt x="45492" y="2438400"/>
                  <a:pt x="0" y="2392908"/>
                  <a:pt x="0" y="23367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A8D0F5">
              <a:alpha val="30196"/>
            </a:srgbClr>
          </a:solidFill>
        </p:spPr>
      </p:sp>
      <p:sp>
        <p:nvSpPr>
          <p:cNvPr id="8" name="Text 4"/>
          <p:cNvSpPr/>
          <p:nvPr>
            <p:custDataLst>
              <p:tags r:id="rId4"/>
            </p:custDataLst>
          </p:nvPr>
        </p:nvSpPr>
        <p:spPr>
          <a:xfrm>
            <a:off x="594995" y="1572895"/>
            <a:ext cx="6598920" cy="43916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示例1：添加简单约束</a:t>
            </a:r>
            <a:endParaRPr lang="zh-CN" altLang="en-US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>
              <a:lnSpc>
                <a:spcPct val="120000"/>
              </a:lnSpc>
            </a:pPr>
            <a:r>
              <a:rPr lang="en-US" altLang="zh-CN" dirty="0"/>
              <a:t>x = solver.mkConst(solver.getIntegerSort(), "x")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constraint = solver.mkTerm(Kind.GT, x, solver.mkInteger(0))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solver.assertFormula(constraint)  # </a:t>
            </a:r>
            <a:r>
              <a:rPr lang="zh-CN" altLang="en-US" dirty="0"/>
              <a:t>添加约束</a:t>
            </a:r>
            <a:r>
              <a:rPr lang="en-US" altLang="zh-CN" dirty="0"/>
              <a:t> x &gt; 0</a:t>
            </a:r>
            <a:endParaRPr lang="en-US" altLang="zh-CN" dirty="0"/>
          </a:p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示例2：添加组合约束</a:t>
            </a:r>
            <a:endParaRPr lang="zh-CN" altLang="en-US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>
              <a:lnSpc>
                <a:spcPct val="120000"/>
              </a:lnSpc>
            </a:pPr>
            <a:r>
              <a:rPr lang="en-US" altLang="zh-CN" dirty="0"/>
              <a:t>constraint1 = solver.mkTerm(Kind.GT, x, solver.mkInteger(0))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constraint2 = solver.mkTerm(Kind.LT, x, solver.mkInteger(10))</a:t>
            </a:r>
            <a:endParaRPr lang="en-US" altLang="zh-CN" dirty="0"/>
          </a:p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方法A：分别添加</a:t>
            </a:r>
            <a:endParaRPr lang="zh-CN" altLang="en-US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>
              <a:lnSpc>
                <a:spcPct val="120000"/>
              </a:lnSpc>
            </a:pPr>
            <a:r>
              <a:rPr lang="en-US" altLang="zh-CN" dirty="0"/>
              <a:t>solver.assertFormula(constraint1)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solver.assertFormula(constraint2)</a:t>
            </a:r>
            <a:endParaRPr lang="en-US" altLang="zh-CN" dirty="0"/>
          </a:p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方法B：组合后添加</a:t>
            </a:r>
            <a:endParaRPr lang="zh-CN" altLang="en-US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>
              <a:lnSpc>
                <a:spcPct val="120000"/>
              </a:lnSpc>
            </a:pPr>
            <a:r>
              <a:rPr lang="en-US" altLang="zh-CN" dirty="0"/>
              <a:t>combined = solver.mkTerm(Kind.AND, constraint1, constraint2)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solver.assertFormula(combined)</a:t>
            </a:r>
            <a:endParaRPr lang="en-US" altLang="zh-CN" dirty="0"/>
          </a:p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示例3：错误用法示例（不会报错但无效）</a:t>
            </a:r>
            <a:endParaRPr lang="zh-CN" altLang="en-US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>
              <a:lnSpc>
                <a:spcPct val="120000"/>
              </a:lnSpc>
            </a:pPr>
            <a:r>
              <a:rPr lang="en-US" altLang="zh-CN" dirty="0"/>
              <a:t>value_expr = solver.mkTerm(Kind.ADD, x, solver.mkInteger(5))</a:t>
            </a:r>
            <a:endParaRPr lang="en-US" altLang="zh-CN" dirty="0"/>
          </a:p>
          <a:p>
            <a:pPr>
              <a:lnSpc>
                <a:spcPct val="120000"/>
              </a:lnSpc>
            </a:pPr>
            <a:r>
              <a:rPr lang="en-US" altLang="zh-CN" dirty="0"/>
              <a:t># solver.assertFormula(value_expr)  # </a:t>
            </a:r>
            <a:r>
              <a:rPr lang="zh-CN" altLang="en-US" dirty="0"/>
              <a:t>错误：</a:t>
            </a:r>
            <a:r>
              <a:rPr lang="en-US" altLang="zh-CN" dirty="0"/>
              <a:t>ADD</a:t>
            </a:r>
            <a:r>
              <a:rPr lang="zh-CN" altLang="en-US" dirty="0"/>
              <a:t>表达式不是布尔值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315835" y="2332355"/>
            <a:ext cx="4355465" cy="2193290"/>
          </a:xfrm>
          <a:prstGeom prst="rect">
            <a:avLst/>
          </a:prstGeom>
        </p:spPr>
        <p:txBody>
          <a:bodyPr wrap="square">
            <a:spAutoFit/>
          </a:bodyPr>
          <a:p>
            <a:pPr marL="0" algn="l">
              <a:lnSpc>
                <a:spcPct val="120000"/>
              </a:lnSpc>
              <a:spcBef>
                <a:spcPts val="800"/>
              </a:spcBef>
              <a:buClrTx/>
              <a:buSzTx/>
              <a:buNone/>
            </a:pPr>
            <a:r>
              <a:rPr lang="zh-CN" altLang="en-US" sz="1800" b="1" i="0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注意事项：</a:t>
            </a:r>
            <a:endParaRPr lang="zh-CN" altLang="en-US" sz="1800" b="1" i="0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marL="0" algn="l">
              <a:lnSpc>
                <a:spcPct val="120000"/>
              </a:lnSpc>
              <a:buClrTx/>
              <a:buSzTx/>
              <a:buFont typeface="Arial" panose="020B0604020202020204"/>
              <a:buChar char="•"/>
            </a:pPr>
            <a:r>
              <a:rPr lang="en-US" altLang="zh-CN" sz="1600" b="0" i="0" dirty="0"/>
              <a:t>可以多次调用assertFormula，所有添加的约束会被逻辑与（AND）连接</a:t>
            </a:r>
            <a:endParaRPr lang="en-US" altLang="zh-CN" sz="1600" b="0" i="0" dirty="0"/>
          </a:p>
          <a:p>
            <a:pPr marL="0" algn="l">
              <a:lnSpc>
                <a:spcPct val="120000"/>
              </a:lnSpc>
              <a:buClrTx/>
              <a:buSzTx/>
              <a:buFont typeface="Arial" panose="020B0604020202020204"/>
              <a:buChar char="•"/>
            </a:pPr>
            <a:r>
              <a:rPr lang="en-US" altLang="zh-CN" sz="1600" b="0" i="0" dirty="0"/>
              <a:t>断言表达式必须是布尔类型，否则求解器会按布尔转换规则处理（可能不是预期行为）</a:t>
            </a:r>
            <a:endParaRPr lang="en-US" altLang="zh-CN" sz="1600" b="0" i="0" dirty="0"/>
          </a:p>
          <a:p>
            <a:pPr marL="0" algn="l">
              <a:lnSpc>
                <a:spcPct val="120000"/>
              </a:lnSpc>
              <a:buClrTx/>
              <a:buSzTx/>
              <a:buFont typeface="Arial" panose="020B0604020202020204"/>
              <a:buChar char="•"/>
            </a:pPr>
            <a:r>
              <a:rPr lang="en-US" altLang="zh-CN" sz="1600" b="0" i="0" dirty="0"/>
              <a:t>在增量求解模式下，断言的作用域受push()和pop()影响</a:t>
            </a:r>
            <a:endParaRPr lang="en-US" altLang="zh-CN" sz="1600" b="0" i="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2:55:42-d2v63jlnfo2stf9dk4r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" y="429895"/>
            <a:ext cx="579755" cy="65214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2:55:41-d2v63jdnfo2stf9dk4q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4260"/>
            <a:ext cx="12192635" cy="7137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2935" y="527685"/>
            <a:ext cx="11505565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sz="3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求解相关API——</a:t>
            </a:r>
            <a:r>
              <a:rPr lang="zh-CN" altLang="en-US" sz="3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检查可满足性 (checkSat)</a:t>
            </a:r>
            <a:endParaRPr lang="zh-CN" altLang="en-US" sz="3000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6" name="Shape 2"/>
          <p:cNvSpPr/>
          <p:nvPr>
            <p:custDataLst>
              <p:tags r:id="rId3"/>
            </p:custDataLst>
          </p:nvPr>
        </p:nvSpPr>
        <p:spPr>
          <a:xfrm>
            <a:off x="5643245" y="1259205"/>
            <a:ext cx="5918200" cy="4159885"/>
          </a:xfrm>
          <a:custGeom>
            <a:avLst/>
            <a:gdLst/>
            <a:ahLst/>
            <a:cxnLst/>
            <a:rect l="l" t="t" r="r" b="b"/>
            <a:pathLst>
              <a:path w="5740400" h="2438400">
                <a:moveTo>
                  <a:pt x="101608" y="0"/>
                </a:moveTo>
                <a:lnTo>
                  <a:pt x="5638792" y="0"/>
                </a:lnTo>
                <a:cubicBezTo>
                  <a:pt x="5694908" y="0"/>
                  <a:pt x="5740400" y="45492"/>
                  <a:pt x="5740400" y="101608"/>
                </a:cubicBezTo>
                <a:lnTo>
                  <a:pt x="5740400" y="2336792"/>
                </a:lnTo>
                <a:cubicBezTo>
                  <a:pt x="5740400" y="2392908"/>
                  <a:pt x="5694908" y="2438400"/>
                  <a:pt x="5638792" y="2438400"/>
                </a:cubicBezTo>
                <a:lnTo>
                  <a:pt x="101608" y="2438400"/>
                </a:lnTo>
                <a:cubicBezTo>
                  <a:pt x="45492" y="2438400"/>
                  <a:pt x="0" y="2392908"/>
                  <a:pt x="0" y="23367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A8D0F5">
              <a:alpha val="30196"/>
            </a:srgbClr>
          </a:solidFill>
        </p:spPr>
      </p:sp>
      <p:sp>
        <p:nvSpPr>
          <p:cNvPr id="8" name="Text 4"/>
          <p:cNvSpPr/>
          <p:nvPr>
            <p:custDataLst>
              <p:tags r:id="rId4"/>
            </p:custDataLst>
          </p:nvPr>
        </p:nvSpPr>
        <p:spPr>
          <a:xfrm>
            <a:off x="815975" y="1904365"/>
            <a:ext cx="4652010" cy="33197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功能说明：</a:t>
            </a:r>
            <a:r>
              <a:rPr lang="zh-CN" altLang="en-US" dirty="0"/>
              <a:t>检查当前求解器中所有断言的逻辑可满足性。这是求解过程的核心调用，会触发求解器的推理引擎。</a:t>
            </a:r>
            <a:endParaRPr lang="zh-CN" altLang="en-US" dirty="0"/>
          </a:p>
          <a:p>
            <a:pPr algn="l">
              <a:lnSpc>
                <a:spcPct val="120000"/>
              </a:lnSpc>
              <a:buClrTx/>
              <a:buSzTx/>
              <a:buFontTx/>
            </a:pPr>
            <a:endParaRPr lang="en-US" altLang="zh-CN" dirty="0"/>
          </a:p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返回值详解：</a:t>
            </a:r>
            <a:r>
              <a:rPr lang="zh-CN" altLang="en-US" dirty="0"/>
              <a:t>返回</a:t>
            </a:r>
            <a:r>
              <a:rPr lang="en-US" altLang="zh-CN" dirty="0"/>
              <a:t>SatResult</a:t>
            </a:r>
            <a:r>
              <a:rPr lang="zh-CN" altLang="en-US" dirty="0"/>
              <a:t>对象，提供三种判断方法：</a:t>
            </a:r>
            <a:endParaRPr lang="en-US" altLang="zh-CN" dirty="0"/>
          </a:p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调用求解：</a:t>
            </a:r>
            <a:r>
              <a:rPr lang="en-US" altLang="zh-CN" dirty="0"/>
              <a:t>result = solver.checkSat()</a:t>
            </a:r>
            <a:endParaRPr lang="en-US" altLang="zh-CN" dirty="0"/>
          </a:p>
          <a:p>
            <a:pPr algn="l">
              <a:lnSpc>
                <a:spcPct val="120000"/>
              </a:lnSpc>
              <a:buClrTx/>
              <a:buSzTx/>
              <a:buFontTx/>
            </a:pPr>
            <a:endParaRPr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5817235" y="1479550"/>
            <a:ext cx="6096000" cy="37445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三种结果判断方法：</a:t>
            </a:r>
            <a:endParaRPr lang="zh-CN" altLang="en-US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en-US" altLang="zh-CN" dirty="0">
                <a:sym typeface="+mn-ea"/>
              </a:rPr>
              <a:t>if result.isSat():</a:t>
            </a:r>
            <a:endParaRPr lang="en-US" altLang="zh-CN" dirty="0"/>
          </a:p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en-US" altLang="zh-CN" dirty="0">
                <a:sym typeface="+mn-ea"/>
              </a:rPr>
              <a:t>    # </a:t>
            </a:r>
            <a:r>
              <a:rPr lang="zh-CN" altLang="en-US" dirty="0">
                <a:sym typeface="+mn-ea"/>
              </a:rPr>
              <a:t>可满足：存在至少一个解满足所有约束</a:t>
            </a:r>
            <a:endParaRPr lang="zh-CN" altLang="en-US" dirty="0"/>
          </a:p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en-US" altLang="zh-CN" dirty="0">
                <a:sym typeface="+mn-ea"/>
              </a:rPr>
              <a:t>    print("</a:t>
            </a:r>
            <a:r>
              <a:rPr lang="en-US" altLang="en-US" dirty="0">
                <a:sym typeface="+mn-ea"/>
              </a:rPr>
              <a:t>✅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存在解</a:t>
            </a:r>
            <a:r>
              <a:rPr lang="en-US" altLang="zh-CN" dirty="0">
                <a:sym typeface="+mn-ea"/>
              </a:rPr>
              <a:t>")</a:t>
            </a:r>
            <a:endParaRPr lang="en-US" altLang="zh-CN" dirty="0"/>
          </a:p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en-US" altLang="zh-CN" dirty="0">
                <a:sym typeface="+mn-ea"/>
              </a:rPr>
              <a:t>elif result.isUnsat():</a:t>
            </a:r>
            <a:endParaRPr lang="en-US" altLang="zh-CN" dirty="0"/>
          </a:p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en-US" altLang="zh-CN" dirty="0">
                <a:sym typeface="+mn-ea"/>
              </a:rPr>
              <a:t>    # </a:t>
            </a:r>
            <a:r>
              <a:rPr lang="zh-CN" altLang="en-US" dirty="0">
                <a:sym typeface="+mn-ea"/>
              </a:rPr>
              <a:t>不可满足：约束集合存在矛盾，无解</a:t>
            </a:r>
            <a:endParaRPr lang="zh-CN" altLang="en-US" dirty="0"/>
          </a:p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en-US" altLang="zh-CN" dirty="0">
                <a:sym typeface="+mn-ea"/>
              </a:rPr>
              <a:t>    print("</a:t>
            </a:r>
            <a:r>
              <a:rPr lang="en-US" altLang="en-US" dirty="0">
                <a:sym typeface="+mn-ea"/>
              </a:rPr>
              <a:t>❌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约束矛盾，无解</a:t>
            </a:r>
            <a:r>
              <a:rPr lang="en-US" altLang="zh-CN" dirty="0">
                <a:sym typeface="+mn-ea"/>
              </a:rPr>
              <a:t>")</a:t>
            </a:r>
            <a:endParaRPr lang="en-US" altLang="zh-CN" dirty="0"/>
          </a:p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en-US" altLang="zh-CN" dirty="0">
                <a:sym typeface="+mn-ea"/>
              </a:rPr>
              <a:t>elif result.isUnknown():</a:t>
            </a:r>
            <a:endParaRPr lang="en-US" altLang="zh-CN" dirty="0"/>
          </a:p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en-US" altLang="zh-CN" dirty="0">
                <a:sym typeface="+mn-ea"/>
              </a:rPr>
              <a:t>    # </a:t>
            </a:r>
            <a:r>
              <a:rPr lang="zh-CN" altLang="en-US" dirty="0">
                <a:sym typeface="+mn-ea"/>
              </a:rPr>
              <a:t>未知：求解器无法确定（可能超时、资源不足等）</a:t>
            </a:r>
            <a:endParaRPr lang="zh-CN" altLang="en-US" dirty="0"/>
          </a:p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en-US" altLang="zh-CN" dirty="0">
                <a:sym typeface="+mn-ea"/>
              </a:rPr>
              <a:t>    print("</a:t>
            </a:r>
            <a:r>
              <a:rPr lang="en-US" altLang="en-US" dirty="0">
                <a:sym typeface="+mn-ea"/>
              </a:rPr>
              <a:t>❓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无法确定，原因</a:t>
            </a:r>
            <a:r>
              <a:rPr lang="en-US" altLang="zh-CN" dirty="0">
                <a:sym typeface="+mn-ea"/>
              </a:rPr>
              <a:t>:", solver.getUnknownExplanation())</a:t>
            </a:r>
            <a:endParaRPr lang="en-US" altLang="zh-CN" dirty="0"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2:55:42-d2v63jlnfo2stf9dk4r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" y="429895"/>
            <a:ext cx="579755" cy="65214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2:55:41-d2v63jdnfo2stf9dk4q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4260"/>
            <a:ext cx="12192635" cy="7137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2935" y="527685"/>
            <a:ext cx="11505565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sz="3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求解相关API——</a:t>
            </a:r>
            <a:r>
              <a:rPr lang="zh-CN" altLang="en-US" sz="3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检查可满足性 (checkSat)</a:t>
            </a:r>
            <a:endParaRPr lang="zh-CN" altLang="en-US" sz="3000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6" name="Shape 2"/>
          <p:cNvSpPr/>
          <p:nvPr>
            <p:custDataLst>
              <p:tags r:id="rId3"/>
            </p:custDataLst>
          </p:nvPr>
        </p:nvSpPr>
        <p:spPr>
          <a:xfrm>
            <a:off x="1371600" y="1116965"/>
            <a:ext cx="9030335" cy="4196080"/>
          </a:xfrm>
          <a:custGeom>
            <a:avLst/>
            <a:gdLst/>
            <a:ahLst/>
            <a:cxnLst/>
            <a:rect l="l" t="t" r="r" b="b"/>
            <a:pathLst>
              <a:path w="5740400" h="2438400">
                <a:moveTo>
                  <a:pt x="101608" y="0"/>
                </a:moveTo>
                <a:lnTo>
                  <a:pt x="5638792" y="0"/>
                </a:lnTo>
                <a:cubicBezTo>
                  <a:pt x="5694908" y="0"/>
                  <a:pt x="5740400" y="45492"/>
                  <a:pt x="5740400" y="101608"/>
                </a:cubicBezTo>
                <a:lnTo>
                  <a:pt x="5740400" y="2336792"/>
                </a:lnTo>
                <a:cubicBezTo>
                  <a:pt x="5740400" y="2392908"/>
                  <a:pt x="5694908" y="2438400"/>
                  <a:pt x="5638792" y="2438400"/>
                </a:cubicBezTo>
                <a:lnTo>
                  <a:pt x="101608" y="2438400"/>
                </a:lnTo>
                <a:cubicBezTo>
                  <a:pt x="45492" y="2438400"/>
                  <a:pt x="0" y="2392908"/>
                  <a:pt x="0" y="23367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A8D0F5">
              <a:alpha val="30196"/>
            </a:srgbClr>
          </a:solidFill>
        </p:spPr>
      </p:sp>
      <p:sp>
        <p:nvSpPr>
          <p:cNvPr id="8" name="Text 4"/>
          <p:cNvSpPr/>
          <p:nvPr>
            <p:custDataLst>
              <p:tags r:id="rId4"/>
            </p:custDataLst>
          </p:nvPr>
        </p:nvSpPr>
        <p:spPr>
          <a:xfrm>
            <a:off x="1656080" y="1235710"/>
            <a:ext cx="4652010" cy="4889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高级用法：</a:t>
            </a:r>
            <a:endParaRPr lang="zh-CN" altLang="en-US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78890" y="5313045"/>
            <a:ext cx="9634220" cy="755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性能建议：</a:t>
            </a:r>
            <a:r>
              <a:rPr lang="zh-CN" altLang="en-US" dirty="0">
                <a:sym typeface="+mn-ea"/>
              </a:rPr>
              <a:t>对于复杂问题，考虑设置合理的超时时间；多次求解时，可以重用求解器实例以提高效率；增量求解模式下，多次</a:t>
            </a:r>
            <a:r>
              <a:rPr lang="en-US" altLang="zh-CN" dirty="0">
                <a:sym typeface="+mn-ea"/>
              </a:rPr>
              <a:t>checkSat()</a:t>
            </a:r>
            <a:r>
              <a:rPr lang="zh-CN" altLang="en-US" dirty="0">
                <a:sym typeface="+mn-ea"/>
              </a:rPr>
              <a:t>调用可能更快</a:t>
            </a:r>
            <a:endParaRPr lang="zh-CN" altLang="en-US" dirty="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6455" y="1235710"/>
            <a:ext cx="5000625" cy="39452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2:55:42-d2v63jlnfo2stf9dk4r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" y="429895"/>
            <a:ext cx="579755" cy="65214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2:55:41-d2v63jdnfo2stf9dk4q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4260"/>
            <a:ext cx="12192635" cy="7137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2935" y="527685"/>
            <a:ext cx="11505565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sz="3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求解相关API——</a:t>
            </a:r>
            <a:r>
              <a:rPr lang="zh-CN" altLang="en-US" sz="3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获取模型</a:t>
            </a:r>
            <a:r>
              <a:rPr lang="en-US" altLang="zh-CN" sz="3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 (getModel / getValue)</a:t>
            </a:r>
            <a:endParaRPr lang="zh-CN" altLang="en-US" sz="3000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6" name="Shape 2"/>
          <p:cNvSpPr/>
          <p:nvPr>
            <p:custDataLst>
              <p:tags r:id="rId3"/>
            </p:custDataLst>
          </p:nvPr>
        </p:nvSpPr>
        <p:spPr>
          <a:xfrm>
            <a:off x="1054100" y="1116965"/>
            <a:ext cx="9523095" cy="5193665"/>
          </a:xfrm>
          <a:custGeom>
            <a:avLst/>
            <a:gdLst/>
            <a:ahLst/>
            <a:cxnLst/>
            <a:rect l="l" t="t" r="r" b="b"/>
            <a:pathLst>
              <a:path w="5740400" h="2438400">
                <a:moveTo>
                  <a:pt x="101608" y="0"/>
                </a:moveTo>
                <a:lnTo>
                  <a:pt x="5638792" y="0"/>
                </a:lnTo>
                <a:cubicBezTo>
                  <a:pt x="5694908" y="0"/>
                  <a:pt x="5740400" y="45492"/>
                  <a:pt x="5740400" y="101608"/>
                </a:cubicBezTo>
                <a:lnTo>
                  <a:pt x="5740400" y="2336792"/>
                </a:lnTo>
                <a:cubicBezTo>
                  <a:pt x="5740400" y="2392908"/>
                  <a:pt x="5694908" y="2438400"/>
                  <a:pt x="5638792" y="2438400"/>
                </a:cubicBezTo>
                <a:lnTo>
                  <a:pt x="101608" y="2438400"/>
                </a:lnTo>
                <a:cubicBezTo>
                  <a:pt x="45492" y="2438400"/>
                  <a:pt x="0" y="2392908"/>
                  <a:pt x="0" y="23367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A8D0F5">
              <a:alpha val="30196"/>
            </a:srgbClr>
          </a:solidFill>
        </p:spPr>
      </p:sp>
      <p:sp>
        <p:nvSpPr>
          <p:cNvPr id="8" name="Text 4"/>
          <p:cNvSpPr/>
          <p:nvPr>
            <p:custDataLst>
              <p:tags r:id="rId4"/>
            </p:custDataLst>
          </p:nvPr>
        </p:nvSpPr>
        <p:spPr>
          <a:xfrm>
            <a:off x="1196340" y="1116965"/>
            <a:ext cx="9359265" cy="16535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功能说明：</a:t>
            </a:r>
            <a:r>
              <a:rPr lang="zh-CN" altLang="en-US" dirty="0"/>
              <a:t>当checkSat()返回可满足时，获取变量的具体取值（模型）。模型是一个赋值，为每个变量指定一个值，使得所有约束成立。</a:t>
            </a:r>
            <a:endParaRPr lang="zh-CN" altLang="en-US" dirty="0"/>
          </a:p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前提条件：</a:t>
            </a:r>
            <a:r>
              <a:rPr lang="zh-CN" altLang="en-US" dirty="0"/>
              <a:t>必须在checkSat()返回isSat()后调用，求解器必须设置produce-models选项为true</a:t>
            </a:r>
            <a:endParaRPr lang="en-US" altLang="zh-CN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en-US" altLang="zh-CN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API</a:t>
            </a:r>
            <a:r>
              <a:rPr lang="zh-CN" altLang="en-US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使用：</a:t>
            </a:r>
            <a:endParaRPr lang="zh-CN" altLang="en-US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3785" y="2367280"/>
            <a:ext cx="4403725" cy="389382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2:55:42-d2v63jlnfo2stf9dk4r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" y="429895"/>
            <a:ext cx="579755" cy="65214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2:55:41-d2v63jdnfo2stf9dk4q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4260"/>
            <a:ext cx="12192635" cy="7137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2935" y="527685"/>
            <a:ext cx="11505565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sz="3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求解相关API——</a:t>
            </a:r>
            <a:r>
              <a:rPr lang="zh-CN" altLang="en-US" sz="3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推入</a:t>
            </a:r>
            <a:r>
              <a:rPr lang="en-US" altLang="zh-CN" sz="3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/</a:t>
            </a:r>
            <a:r>
              <a:rPr lang="zh-CN" altLang="en-US" sz="3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弹出上下文</a:t>
            </a:r>
            <a:r>
              <a:rPr lang="en-US" altLang="zh-CN" sz="3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(push / pop)</a:t>
            </a:r>
            <a:endParaRPr lang="en-US" altLang="zh-CN" sz="3000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6" name="Shape 2"/>
          <p:cNvSpPr/>
          <p:nvPr>
            <p:custDataLst>
              <p:tags r:id="rId3"/>
            </p:custDataLst>
          </p:nvPr>
        </p:nvSpPr>
        <p:spPr>
          <a:xfrm>
            <a:off x="847090" y="1502410"/>
            <a:ext cx="5081270" cy="4328160"/>
          </a:xfrm>
          <a:custGeom>
            <a:avLst/>
            <a:gdLst/>
            <a:ahLst/>
            <a:cxnLst/>
            <a:rect l="l" t="t" r="r" b="b"/>
            <a:pathLst>
              <a:path w="5740400" h="2438400">
                <a:moveTo>
                  <a:pt x="101608" y="0"/>
                </a:moveTo>
                <a:lnTo>
                  <a:pt x="5638792" y="0"/>
                </a:lnTo>
                <a:cubicBezTo>
                  <a:pt x="5694908" y="0"/>
                  <a:pt x="5740400" y="45492"/>
                  <a:pt x="5740400" y="101608"/>
                </a:cubicBezTo>
                <a:lnTo>
                  <a:pt x="5740400" y="2336792"/>
                </a:lnTo>
                <a:cubicBezTo>
                  <a:pt x="5740400" y="2392908"/>
                  <a:pt x="5694908" y="2438400"/>
                  <a:pt x="5638792" y="2438400"/>
                </a:cubicBezTo>
                <a:lnTo>
                  <a:pt x="101608" y="2438400"/>
                </a:lnTo>
                <a:cubicBezTo>
                  <a:pt x="45492" y="2438400"/>
                  <a:pt x="0" y="2392908"/>
                  <a:pt x="0" y="23367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A8D0F5">
              <a:alpha val="30196"/>
            </a:srgbClr>
          </a:solidFill>
        </p:spPr>
      </p:sp>
      <p:sp>
        <p:nvSpPr>
          <p:cNvPr id="8" name="Text 4"/>
          <p:cNvSpPr/>
          <p:nvPr>
            <p:custDataLst>
              <p:tags r:id="rId4"/>
            </p:custDataLst>
          </p:nvPr>
        </p:nvSpPr>
        <p:spPr>
          <a:xfrm>
            <a:off x="1043305" y="2059305"/>
            <a:ext cx="4688840" cy="33807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功能说明：</a:t>
            </a:r>
            <a:endParaRPr lang="zh-CN" altLang="en-US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dirty="0"/>
              <a:t>实现增量求解的关键机制。通过维护一个上下文栈，允许临时添加约束，然后恢复到之前的状态。</a:t>
            </a:r>
            <a:endParaRPr lang="zh-CN" altLang="en-US" dirty="0"/>
          </a:p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en-US" altLang="zh-CN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API</a:t>
            </a:r>
            <a:r>
              <a:rPr lang="zh-CN" altLang="en-US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签名：</a:t>
            </a:r>
            <a:endParaRPr lang="zh-CN" altLang="en-US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dirty="0"/>
              <a:t>solver.push()    # 保存当前状态，创建新上下文</a:t>
            </a:r>
            <a:endParaRPr lang="zh-CN" altLang="en-US" dirty="0"/>
          </a:p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dirty="0"/>
              <a:t>solver.pop()     # 恢复到最近一次push的状态</a:t>
            </a:r>
            <a:endParaRPr lang="zh-CN" altLang="en-US" dirty="0"/>
          </a:p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en-US" altLang="zh-CN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最佳实践：</a:t>
            </a:r>
            <a:endParaRPr lang="en-US" altLang="zh-CN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dirty="0"/>
              <a:t>总是成对使用</a:t>
            </a:r>
            <a:r>
              <a:rPr lang="en-US" altLang="zh-CN" dirty="0"/>
              <a:t>push()</a:t>
            </a:r>
            <a:r>
              <a:rPr lang="zh-CN" altLang="en-US" dirty="0"/>
              <a:t>和</a:t>
            </a:r>
            <a:r>
              <a:rPr lang="en-US" altLang="zh-CN" dirty="0"/>
              <a:t>pop()</a:t>
            </a:r>
            <a:r>
              <a:rPr lang="zh-CN" altLang="en-US" dirty="0"/>
              <a:t>，避免状态泄漏</a:t>
            </a:r>
            <a:endParaRPr lang="en-US" altLang="zh-CN" dirty="0"/>
          </a:p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dirty="0"/>
              <a:t>使用</a:t>
            </a:r>
            <a:r>
              <a:rPr lang="en-US" altLang="zh-CN" dirty="0"/>
              <a:t>try-finally</a:t>
            </a:r>
            <a:r>
              <a:rPr lang="zh-CN" altLang="en-US" dirty="0"/>
              <a:t>确保在异常情况下也能正确清理</a:t>
            </a:r>
            <a:endParaRPr lang="en-US" altLang="zh-CN" dirty="0"/>
          </a:p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dirty="0"/>
              <a:t>限制上下文栈的深度，避免内存问题</a:t>
            </a:r>
            <a:endParaRPr lang="en-US" altLang="zh-CN" dirty="0"/>
          </a:p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dirty="0"/>
              <a:t>合理组织约束，将相关的约束放在同一层</a:t>
            </a:r>
            <a:endParaRPr lang="zh-CN" altLang="en-US" dirty="0"/>
          </a:p>
          <a:p>
            <a:pPr algn="l">
              <a:lnSpc>
                <a:spcPct val="120000"/>
              </a:lnSpc>
              <a:buClrTx/>
              <a:buSzTx/>
              <a:buFontTx/>
            </a:pP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290945" y="2112645"/>
            <a:ext cx="4446905" cy="27482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工作原理：</a:t>
            </a:r>
            <a:endParaRPr lang="zh-CN" altLang="en-US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algn="l">
              <a:lnSpc>
                <a:spcPct val="120000"/>
              </a:lnSpc>
              <a:buClrTx/>
              <a:buSzTx/>
              <a:buFontTx/>
              <a:buNone/>
            </a:pPr>
            <a:r>
              <a:rPr lang="zh-CN" altLang="en-US" dirty="0">
                <a:sym typeface="+mn-ea"/>
              </a:rPr>
              <a:t>初始状态: []</a:t>
            </a:r>
            <a:endParaRPr lang="zh-CN" altLang="en-US" dirty="0"/>
          </a:p>
          <a:p>
            <a:pPr algn="l">
              <a:lnSpc>
                <a:spcPct val="120000"/>
              </a:lnSpc>
              <a:buClrTx/>
              <a:buSzTx/>
              <a:buFontTx/>
              <a:buNone/>
            </a:pPr>
            <a:r>
              <a:rPr lang="zh-CN" altLang="en-US" dirty="0">
                <a:sym typeface="+mn-ea"/>
              </a:rPr>
              <a:t>push() → 状态: [层1]</a:t>
            </a:r>
            <a:endParaRPr lang="zh-CN" altLang="en-US" dirty="0"/>
          </a:p>
          <a:p>
            <a:pPr algn="l">
              <a:lnSpc>
                <a:spcPct val="120000"/>
              </a:lnSpc>
              <a:buClrTx/>
              <a:buSzTx/>
              <a:buFontTx/>
              <a:buNone/>
            </a:pPr>
            <a:r>
              <a:rPr lang="zh-CN" altLang="en-US" dirty="0">
                <a:sym typeface="+mn-ea"/>
              </a:rPr>
              <a:t>添加约束A → 状态: [层1 + A]</a:t>
            </a:r>
            <a:endParaRPr lang="zh-CN" altLang="en-US" dirty="0"/>
          </a:p>
          <a:p>
            <a:pPr algn="l">
              <a:lnSpc>
                <a:spcPct val="120000"/>
              </a:lnSpc>
              <a:buClrTx/>
              <a:buSzTx/>
              <a:buFontTx/>
              <a:buNone/>
            </a:pPr>
            <a:r>
              <a:rPr lang="zh-CN" altLang="en-US" dirty="0">
                <a:sym typeface="+mn-ea"/>
              </a:rPr>
              <a:t>push() → 状态: [层1 + A, 层2]</a:t>
            </a:r>
            <a:endParaRPr lang="zh-CN" altLang="en-US" dirty="0"/>
          </a:p>
          <a:p>
            <a:pPr algn="l">
              <a:lnSpc>
                <a:spcPct val="120000"/>
              </a:lnSpc>
              <a:buClrTx/>
              <a:buSzTx/>
              <a:buFontTx/>
              <a:buNone/>
            </a:pPr>
            <a:r>
              <a:rPr lang="zh-CN" altLang="en-US" dirty="0">
                <a:sym typeface="+mn-ea"/>
              </a:rPr>
              <a:t>添加约束B → 状态: [层1 + A, 层2 + B]</a:t>
            </a:r>
            <a:endParaRPr lang="zh-CN" altLang="en-US" dirty="0"/>
          </a:p>
          <a:p>
            <a:pPr algn="l">
              <a:lnSpc>
                <a:spcPct val="120000"/>
              </a:lnSpc>
              <a:buClrTx/>
              <a:buSzTx/>
              <a:buFontTx/>
              <a:buNone/>
            </a:pPr>
            <a:r>
              <a:rPr lang="zh-CN" altLang="en-US" dirty="0">
                <a:sym typeface="+mn-ea"/>
              </a:rPr>
              <a:t>pop()  → 状态: [层1 + A]  # 移除层2和约束B</a:t>
            </a:r>
            <a:endParaRPr lang="zh-CN" altLang="en-US" dirty="0"/>
          </a:p>
          <a:p>
            <a:pPr algn="l">
              <a:lnSpc>
                <a:spcPct val="120000"/>
              </a:lnSpc>
              <a:buClrTx/>
              <a:buSzTx/>
              <a:buFontTx/>
              <a:buNone/>
            </a:pPr>
            <a:r>
              <a:rPr lang="zh-CN" altLang="en-US" dirty="0">
                <a:sym typeface="+mn-ea"/>
              </a:rPr>
              <a:t>pop()  → 状态: []         # 回到初始状态</a:t>
            </a:r>
            <a:endParaRPr lang="zh-CN" altLang="en-US" dirty="0">
              <a:sym typeface="+mn-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2:55:41-d2v63jdnfo2stf9dk4q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660265"/>
            <a:ext cx="12192635" cy="21977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332163" y="3239770"/>
            <a:ext cx="5956935" cy="8299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800" b="1" dirty="0">
                <a:solidFill>
                  <a:srgbClr val="015DB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高级功能</a:t>
            </a:r>
            <a:r>
              <a:rPr lang="en-US" sz="4800" b="1" dirty="0">
                <a:solidFill>
                  <a:srgbClr val="015DB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API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332163" y="1433195"/>
            <a:ext cx="5956935" cy="15684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015DB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8-12:55:40-d2v63j5nfo2stf9dk4mg.png"/>
          <p:cNvPicPr>
            <a:picLocks noChangeAspect="1"/>
          </p:cNvPicPr>
          <p:nvPr/>
        </p:nvPicPr>
        <p:blipFill>
          <a:blip r:embed="rId2"/>
          <a:srcRect t="1192" b="1192"/>
          <a:stretch>
            <a:fillRect/>
          </a:stretch>
        </p:blipFill>
        <p:spPr>
          <a:xfrm>
            <a:off x="5251133" y="1950720"/>
            <a:ext cx="2118995" cy="1132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8-12:55:57-d2v63ndnfo2stf9dk540.png"/>
          <p:cNvPicPr>
            <a:picLocks noChangeAspect="1"/>
          </p:cNvPicPr>
          <p:nvPr/>
        </p:nvPicPr>
        <p:blipFill>
          <a:blip r:embed="rId3"/>
          <a:srcRect t="22162"/>
          <a:stretch>
            <a:fillRect/>
          </a:stretch>
        </p:blipFill>
        <p:spPr>
          <a:xfrm>
            <a:off x="533400" y="1191895"/>
            <a:ext cx="3402965" cy="264922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8-12:55:57-d2v63ndnfo2stf9dk540.png"/>
          <p:cNvPicPr>
            <a:picLocks noChangeAspect="1"/>
          </p:cNvPicPr>
          <p:nvPr/>
        </p:nvPicPr>
        <p:blipFill>
          <a:blip r:embed="rId3">
            <a:alphaModFix amt="30000"/>
          </a:blip>
          <a:srcRect t="22162"/>
          <a:stretch>
            <a:fillRect/>
          </a:stretch>
        </p:blipFill>
        <p:spPr>
          <a:xfrm flipH="1">
            <a:off x="8581390" y="779780"/>
            <a:ext cx="3402965" cy="264922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2"/>
          <p:cNvSpPr/>
          <p:nvPr>
            <p:custDataLst>
              <p:tags r:id="rId1"/>
            </p:custDataLst>
          </p:nvPr>
        </p:nvSpPr>
        <p:spPr>
          <a:xfrm>
            <a:off x="988060" y="1496695"/>
            <a:ext cx="5046345" cy="1966595"/>
          </a:xfrm>
          <a:custGeom>
            <a:avLst/>
            <a:gdLst/>
            <a:ahLst/>
            <a:cxnLst/>
            <a:rect l="l" t="t" r="r" b="b"/>
            <a:pathLst>
              <a:path w="5740400" h="2438400">
                <a:moveTo>
                  <a:pt x="101608" y="0"/>
                </a:moveTo>
                <a:lnTo>
                  <a:pt x="5638792" y="0"/>
                </a:lnTo>
                <a:cubicBezTo>
                  <a:pt x="5694908" y="0"/>
                  <a:pt x="5740400" y="45492"/>
                  <a:pt x="5740400" y="101608"/>
                </a:cubicBezTo>
                <a:lnTo>
                  <a:pt x="5740400" y="2336792"/>
                </a:lnTo>
                <a:cubicBezTo>
                  <a:pt x="5740400" y="2392908"/>
                  <a:pt x="5694908" y="2438400"/>
                  <a:pt x="5638792" y="2438400"/>
                </a:cubicBezTo>
                <a:lnTo>
                  <a:pt x="101608" y="2438400"/>
                </a:lnTo>
                <a:cubicBezTo>
                  <a:pt x="45492" y="2438400"/>
                  <a:pt x="0" y="2392908"/>
                  <a:pt x="0" y="23367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A8D0F5">
              <a:alpha val="30196"/>
            </a:srgbClr>
          </a:solidFill>
        </p:spPr>
      </p:sp>
      <p:pic>
        <p:nvPicPr>
          <p:cNvPr id="2" name="Image 0" descr="https://kimi-img.moonshot.cn/pub/slides/slides_tmpl/image/25-09-08-12:55:42-d2v63jlnfo2stf9dk4r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" y="429895"/>
            <a:ext cx="579755" cy="65214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2:55:41-d2v63jdnfo2stf9dk4q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44260"/>
            <a:ext cx="12192635" cy="7137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94995" y="624840"/>
            <a:ext cx="46609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US" altLang="zh-CN" sz="3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重置求解器 (reset)</a:t>
            </a:r>
            <a:endParaRPr lang="en-US" altLang="zh-CN" sz="3000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5" name="Text 1"/>
          <p:cNvSpPr/>
          <p:nvPr/>
        </p:nvSpPr>
        <p:spPr>
          <a:xfrm>
            <a:off x="1236980" y="1802130"/>
            <a:ext cx="4731385" cy="37490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rgbClr val="3A7BD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重置求解器 (reset)</a:t>
            </a:r>
            <a:endParaRPr lang="zh-CN" altLang="en-US" b="1" dirty="0">
              <a:solidFill>
                <a:srgbClr val="3A7BD5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rgbClr val="3A7BD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功能说明：</a:t>
            </a:r>
            <a:r>
              <a:rPr lang="zh-CN" altLang="en-US" dirty="0"/>
              <a:t>完全重置求解器到初始状态，清除所有约束、变量定义和求解状态。相当于创建一个新的求解器实例，但比重新创建更高效。</a:t>
            </a:r>
            <a:endParaRPr lang="en-US" altLang="zh-CN" dirty="0"/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b="1" dirty="0">
                <a:solidFill>
                  <a:srgbClr val="3A7BD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API签名：</a:t>
            </a:r>
            <a:r>
              <a:rPr lang="en-US" altLang="zh-CN" dirty="0"/>
              <a:t>solver.reset()</a:t>
            </a:r>
            <a:endParaRPr lang="en-US" altLang="zh-CN" dirty="0"/>
          </a:p>
          <a:p>
            <a:pPr algn="l">
              <a:lnSpc>
                <a:spcPct val="130000"/>
              </a:lnSpc>
              <a:buClrTx/>
              <a:buSzTx/>
              <a:buFontTx/>
            </a:pPr>
            <a:endParaRPr lang="en-US" altLang="zh-CN" dirty="0"/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b="1" dirty="0">
                <a:solidFill>
                  <a:srgbClr val="3A7BD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使用场景：</a:t>
            </a:r>
            <a:endParaRPr lang="zh-CN" altLang="en-US" b="1" dirty="0">
              <a:solidFill>
                <a:srgbClr val="3A7BD5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b="1" dirty="0">
                <a:solidFill>
                  <a:srgbClr val="3A7BD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场景1：重新开始新问题</a:t>
            </a:r>
            <a:endParaRPr lang="zh-CN" altLang="en-US" b="1" dirty="0">
              <a:solidFill>
                <a:srgbClr val="3A7BD5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dirty="0">
                <a:sym typeface="+mn-ea"/>
              </a:rPr>
              <a:t>solver.reset()  # </a:t>
            </a:r>
            <a:r>
              <a:rPr lang="zh-CN" altLang="en-US" dirty="0">
                <a:sym typeface="+mn-ea"/>
              </a:rPr>
              <a:t>清除之前的所有内容</a:t>
            </a:r>
            <a:endParaRPr lang="zh-CN" altLang="en-US" dirty="0"/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dirty="0">
                <a:sym typeface="+mn-ea"/>
              </a:rPr>
              <a:t>solver.setLogic("QF_LIA")  # </a:t>
            </a:r>
            <a:r>
              <a:rPr lang="zh-CN" altLang="en-US" dirty="0">
                <a:sym typeface="+mn-ea"/>
              </a:rPr>
              <a:t>重新设置逻辑</a:t>
            </a:r>
            <a:endParaRPr lang="zh-CN" altLang="en-US" dirty="0"/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dirty="0">
                <a:sym typeface="+mn-ea"/>
              </a:rPr>
              <a:t># </a:t>
            </a:r>
            <a:r>
              <a:rPr lang="zh-CN" altLang="en-US" dirty="0">
                <a:sym typeface="+mn-ea"/>
              </a:rPr>
              <a:t>重新定义变量和约束</a:t>
            </a:r>
            <a:r>
              <a:rPr lang="en-US" altLang="zh-CN" dirty="0">
                <a:sym typeface="+mn-ea"/>
              </a:rPr>
              <a:t>...</a:t>
            </a:r>
            <a:endParaRPr lang="en-US" altLang="zh-CN" dirty="0"/>
          </a:p>
          <a:p>
            <a:pPr algn="l">
              <a:lnSpc>
                <a:spcPct val="130000"/>
              </a:lnSpc>
              <a:buClrTx/>
              <a:buSzTx/>
              <a:buFontTx/>
            </a:pPr>
            <a:endParaRPr lang="en-US" altLang="zh-CN" dirty="0"/>
          </a:p>
        </p:txBody>
      </p:sp>
      <p:sp>
        <p:nvSpPr>
          <p:cNvPr id="8" name="Text 4"/>
          <p:cNvSpPr/>
          <p:nvPr>
            <p:custDataLst>
              <p:tags r:id="rId4"/>
            </p:custDataLst>
          </p:nvPr>
        </p:nvSpPr>
        <p:spPr>
          <a:xfrm>
            <a:off x="406400" y="3402965"/>
            <a:ext cx="5385435" cy="13214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9" name="文本框 8"/>
          <p:cNvSpPr txBox="1"/>
          <p:nvPr/>
        </p:nvSpPr>
        <p:spPr>
          <a:xfrm>
            <a:off x="6163310" y="685800"/>
            <a:ext cx="5078730" cy="54870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b="1" dirty="0">
                <a:solidFill>
                  <a:srgbClr val="3A7BD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场景2：错误恢复</a:t>
            </a:r>
            <a:endParaRPr lang="zh-CN" altLang="en-US" b="1" dirty="0">
              <a:solidFill>
                <a:srgbClr val="3A7BD5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dirty="0">
                <a:sym typeface="+mn-ea"/>
              </a:rPr>
              <a:t>try:</a:t>
            </a:r>
            <a:endParaRPr lang="en-US" altLang="zh-CN" dirty="0"/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dirty="0">
                <a:sym typeface="+mn-ea"/>
              </a:rPr>
              <a:t>    # </a:t>
            </a:r>
            <a:r>
              <a:rPr lang="zh-CN" altLang="en-US" dirty="0">
                <a:sym typeface="+mn-ea"/>
              </a:rPr>
              <a:t>复杂求解过程</a:t>
            </a:r>
            <a:endParaRPr lang="zh-CN" altLang="en-US" dirty="0"/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dirty="0">
                <a:sym typeface="+mn-ea"/>
              </a:rPr>
              <a:t>    result = complex_solving_process(solver)</a:t>
            </a:r>
            <a:endParaRPr lang="en-US" altLang="zh-CN" dirty="0"/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dirty="0">
                <a:sym typeface="+mn-ea"/>
              </a:rPr>
              <a:t>except Exception as e:</a:t>
            </a:r>
            <a:endParaRPr lang="en-US" altLang="zh-CN" dirty="0"/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dirty="0">
                <a:sym typeface="+mn-ea"/>
              </a:rPr>
              <a:t>    print(f"</a:t>
            </a:r>
            <a:r>
              <a:rPr lang="zh-CN" altLang="en-US" dirty="0">
                <a:sym typeface="+mn-ea"/>
              </a:rPr>
              <a:t>求解出错</a:t>
            </a:r>
            <a:r>
              <a:rPr lang="en-US" altLang="zh-CN" dirty="0">
                <a:sym typeface="+mn-ea"/>
              </a:rPr>
              <a:t>: {e}")</a:t>
            </a:r>
            <a:endParaRPr lang="en-US" altLang="zh-CN" dirty="0"/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dirty="0">
                <a:sym typeface="+mn-ea"/>
              </a:rPr>
              <a:t>    solver.reset()  # </a:t>
            </a:r>
            <a:r>
              <a:rPr lang="zh-CN" altLang="en-US" dirty="0">
                <a:sym typeface="+mn-ea"/>
              </a:rPr>
              <a:t>重置到干净状态</a:t>
            </a:r>
            <a:endParaRPr lang="zh-CN" altLang="en-US" dirty="0"/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dirty="0">
                <a:sym typeface="+mn-ea"/>
              </a:rPr>
              <a:t>    # </a:t>
            </a:r>
            <a:r>
              <a:rPr lang="zh-CN" altLang="en-US" dirty="0">
                <a:sym typeface="+mn-ea"/>
              </a:rPr>
              <a:t>重新尝试或报告错误</a:t>
            </a:r>
            <a:endParaRPr lang="en-US" altLang="zh-CN" dirty="0"/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b="1" dirty="0">
                <a:solidFill>
                  <a:srgbClr val="3A7BD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场景3：批量处理多个独立问题</a:t>
            </a:r>
            <a:endParaRPr lang="zh-CN" altLang="en-US" b="1" dirty="0">
              <a:solidFill>
                <a:srgbClr val="3A7BD5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dirty="0">
                <a:sym typeface="+mn-ea"/>
              </a:rPr>
              <a:t>problems = load_problems()  # </a:t>
            </a:r>
            <a:r>
              <a:rPr lang="zh-CN" altLang="en-US" dirty="0">
                <a:sym typeface="+mn-ea"/>
              </a:rPr>
              <a:t>加载多个问题</a:t>
            </a:r>
            <a:endParaRPr lang="zh-CN" altLang="en-US" dirty="0"/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dirty="0">
                <a:sym typeface="+mn-ea"/>
              </a:rPr>
              <a:t>for problem in problems:</a:t>
            </a:r>
            <a:endParaRPr lang="en-US" altLang="zh-CN" dirty="0"/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dirty="0">
                <a:sym typeface="+mn-ea"/>
              </a:rPr>
              <a:t>    solver.reset()  # </a:t>
            </a:r>
            <a:r>
              <a:rPr lang="zh-CN" altLang="en-US" dirty="0">
                <a:sym typeface="+mn-ea"/>
              </a:rPr>
              <a:t>重置求解器</a:t>
            </a:r>
            <a:endParaRPr lang="zh-CN" altLang="en-US" dirty="0"/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dirty="0">
                <a:sym typeface="+mn-ea"/>
              </a:rPr>
              <a:t>    setup_problem(solver, problem)  # </a:t>
            </a:r>
            <a:r>
              <a:rPr lang="zh-CN" altLang="en-US" dirty="0">
                <a:sym typeface="+mn-ea"/>
              </a:rPr>
              <a:t>设置新问题</a:t>
            </a:r>
            <a:endParaRPr lang="zh-CN" altLang="en-US" dirty="0"/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dirty="0">
                <a:sym typeface="+mn-ea"/>
              </a:rPr>
              <a:t>    result = solver.checkSat()</a:t>
            </a:r>
            <a:endParaRPr lang="en-US" altLang="zh-CN" dirty="0"/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dirty="0">
                <a:sym typeface="+mn-ea"/>
              </a:rPr>
              <a:t>    process_result(result)</a:t>
            </a:r>
            <a:endParaRPr lang="en-US" altLang="zh-CN" dirty="0">
              <a:sym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2"/>
          <p:cNvSpPr/>
          <p:nvPr>
            <p:custDataLst>
              <p:tags r:id="rId1"/>
            </p:custDataLst>
          </p:nvPr>
        </p:nvSpPr>
        <p:spPr>
          <a:xfrm>
            <a:off x="1522095" y="1289685"/>
            <a:ext cx="8940165" cy="4316095"/>
          </a:xfrm>
          <a:custGeom>
            <a:avLst/>
            <a:gdLst/>
            <a:ahLst/>
            <a:cxnLst/>
            <a:rect l="l" t="t" r="r" b="b"/>
            <a:pathLst>
              <a:path w="5740400" h="2438400">
                <a:moveTo>
                  <a:pt x="101608" y="0"/>
                </a:moveTo>
                <a:lnTo>
                  <a:pt x="5638792" y="0"/>
                </a:lnTo>
                <a:cubicBezTo>
                  <a:pt x="5694908" y="0"/>
                  <a:pt x="5740400" y="45492"/>
                  <a:pt x="5740400" y="101608"/>
                </a:cubicBezTo>
                <a:lnTo>
                  <a:pt x="5740400" y="2336792"/>
                </a:lnTo>
                <a:cubicBezTo>
                  <a:pt x="5740400" y="2392908"/>
                  <a:pt x="5694908" y="2438400"/>
                  <a:pt x="5638792" y="2438400"/>
                </a:cubicBezTo>
                <a:lnTo>
                  <a:pt x="101608" y="2438400"/>
                </a:lnTo>
                <a:cubicBezTo>
                  <a:pt x="45492" y="2438400"/>
                  <a:pt x="0" y="2392908"/>
                  <a:pt x="0" y="23367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A8D0F5">
              <a:alpha val="30196"/>
            </a:srgbClr>
          </a:solidFill>
        </p:spPr>
      </p:sp>
      <p:pic>
        <p:nvPicPr>
          <p:cNvPr id="2" name="Image 0" descr="https://kimi-img.moonshot.cn/pub/slides/slides_tmpl/image/25-09-08-12:55:42-d2v63jlnfo2stf9dk4r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" y="429895"/>
            <a:ext cx="579755" cy="65214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2:55:41-d2v63jdnfo2stf9dk4q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44260"/>
            <a:ext cx="12192635" cy="7137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94995" y="624840"/>
            <a:ext cx="46609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l">
              <a:lnSpc>
                <a:spcPct val="100000"/>
              </a:lnSpc>
              <a:buClrTx/>
              <a:buSzTx/>
              <a:buFontTx/>
            </a:pPr>
            <a:r>
              <a:rPr lang="en-US" altLang="zh-CN" sz="3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重置求解器 (reset)</a:t>
            </a:r>
            <a:endParaRPr lang="en-US" altLang="zh-CN" sz="3000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5" name="Text 1"/>
          <p:cNvSpPr/>
          <p:nvPr/>
        </p:nvSpPr>
        <p:spPr>
          <a:xfrm>
            <a:off x="1811655" y="1756410"/>
            <a:ext cx="4027170" cy="33445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altLang="en-US" b="1" dirty="0">
                <a:solidFill>
                  <a:srgbClr val="3A7BD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重置求解器 (reset)</a:t>
            </a:r>
            <a:endParaRPr lang="zh-CN" altLang="en-US" b="1" dirty="0">
              <a:solidFill>
                <a:srgbClr val="3A7BD5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>
              <a:lnSpc>
                <a:spcPct val="130000"/>
              </a:lnSpc>
            </a:pPr>
            <a:r>
              <a:rPr lang="zh-CN" altLang="en-US" dirty="0"/>
              <a:t>与重新创建求解器的比较：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en-US" altLang="zh-CN" dirty="0"/>
              <a:t># </a:t>
            </a:r>
            <a:r>
              <a:rPr lang="zh-CN" altLang="en-US" dirty="0"/>
              <a:t>方法</a:t>
            </a:r>
            <a:r>
              <a:rPr lang="en-US" altLang="zh-CN" dirty="0"/>
              <a:t>A</a:t>
            </a:r>
            <a:r>
              <a:rPr lang="zh-CN" altLang="en-US" dirty="0"/>
              <a:t>：重置（推荐）</a:t>
            </a:r>
            <a:endParaRPr lang="zh-CN" altLang="en-US" dirty="0"/>
          </a:p>
          <a:p>
            <a:pPr>
              <a:lnSpc>
                <a:spcPct val="130000"/>
              </a:lnSpc>
            </a:pPr>
            <a:r>
              <a:rPr lang="en-US" altLang="zh-CN" dirty="0"/>
              <a:t>start_time = time.time()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en-US" altLang="zh-CN" dirty="0"/>
              <a:t>for _ in range(100):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en-US" altLang="zh-CN" dirty="0"/>
              <a:t>    solver.reset()  # </a:t>
            </a:r>
            <a:r>
              <a:rPr lang="zh-CN" altLang="en-US" dirty="0"/>
              <a:t>快速重置</a:t>
            </a:r>
            <a:endParaRPr lang="zh-CN" altLang="en-US" dirty="0"/>
          </a:p>
          <a:p>
            <a:pPr>
              <a:lnSpc>
                <a:spcPct val="130000"/>
              </a:lnSpc>
            </a:pPr>
            <a:r>
              <a:rPr lang="en-US" altLang="zh-CN" dirty="0"/>
              <a:t>    # </a:t>
            </a:r>
            <a:r>
              <a:rPr lang="zh-CN" altLang="en-US" dirty="0"/>
              <a:t>设置和求解新问题</a:t>
            </a:r>
            <a:endParaRPr lang="zh-CN" altLang="en-US" dirty="0"/>
          </a:p>
          <a:p>
            <a:pPr>
              <a:lnSpc>
                <a:spcPct val="130000"/>
              </a:lnSpc>
            </a:pPr>
            <a:r>
              <a:rPr lang="en-US" altLang="zh-CN" dirty="0"/>
              <a:t>elapsed_reset = time.time() - start_time</a:t>
            </a:r>
            <a:endParaRPr lang="en-US" altLang="zh-CN" dirty="0"/>
          </a:p>
          <a:p>
            <a:pPr>
              <a:lnSpc>
                <a:spcPct val="130000"/>
              </a:lnSpc>
            </a:pPr>
            <a:endParaRPr lang="zh-CN" altLang="en-US" dirty="0"/>
          </a:p>
        </p:txBody>
      </p:sp>
      <p:sp>
        <p:nvSpPr>
          <p:cNvPr id="8" name="Text 4"/>
          <p:cNvSpPr/>
          <p:nvPr>
            <p:custDataLst>
              <p:tags r:id="rId4"/>
            </p:custDataLst>
          </p:nvPr>
        </p:nvSpPr>
        <p:spPr>
          <a:xfrm>
            <a:off x="406400" y="3402965"/>
            <a:ext cx="5385435" cy="13214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9" name="文本框 8"/>
          <p:cNvSpPr txBox="1"/>
          <p:nvPr/>
        </p:nvSpPr>
        <p:spPr>
          <a:xfrm>
            <a:off x="5909945" y="1405255"/>
            <a:ext cx="4335145" cy="40481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 dirty="0">
                <a:sym typeface="+mn-ea"/>
              </a:rPr>
              <a:t># </a:t>
            </a:r>
            <a:r>
              <a:rPr lang="zh-CN" altLang="en-US" dirty="0">
                <a:sym typeface="+mn-ea"/>
              </a:rPr>
              <a:t>方法</a:t>
            </a:r>
            <a:r>
              <a:rPr lang="en-US" altLang="zh-CN" dirty="0">
                <a:sym typeface="+mn-ea"/>
              </a:rPr>
              <a:t>B</a:t>
            </a:r>
            <a:r>
              <a:rPr lang="zh-CN" altLang="en-US" dirty="0">
                <a:sym typeface="+mn-ea"/>
              </a:rPr>
              <a:t>：重新创建</a:t>
            </a:r>
            <a:endParaRPr lang="zh-CN" altLang="en-US" dirty="0"/>
          </a:p>
          <a:p>
            <a:pPr>
              <a:lnSpc>
                <a:spcPct val="130000"/>
              </a:lnSpc>
            </a:pPr>
            <a:r>
              <a:rPr lang="en-US" altLang="zh-CN" dirty="0">
                <a:sym typeface="+mn-ea"/>
              </a:rPr>
              <a:t>start_time = time.time()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en-US" altLang="zh-CN" dirty="0">
                <a:sym typeface="+mn-ea"/>
              </a:rPr>
              <a:t>for _ in range(100):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en-US" altLang="zh-CN" dirty="0">
                <a:sym typeface="+mn-ea"/>
              </a:rPr>
              <a:t>    solver = cvc5.Solver()  # </a:t>
            </a:r>
            <a:r>
              <a:rPr lang="zh-CN" altLang="en-US" dirty="0">
                <a:sym typeface="+mn-ea"/>
              </a:rPr>
              <a:t>重新创建对象</a:t>
            </a:r>
            <a:endParaRPr lang="zh-CN" altLang="en-US" dirty="0"/>
          </a:p>
          <a:p>
            <a:pPr>
              <a:lnSpc>
                <a:spcPct val="130000"/>
              </a:lnSpc>
            </a:pPr>
            <a:r>
              <a:rPr lang="en-US" altLang="zh-CN" dirty="0">
                <a:sym typeface="+mn-ea"/>
              </a:rPr>
              <a:t>    solver.setLogic("QF_LIA")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en-US" altLang="zh-CN" dirty="0">
                <a:sym typeface="+mn-ea"/>
              </a:rPr>
              <a:t>    # </a:t>
            </a:r>
            <a:r>
              <a:rPr lang="zh-CN" altLang="en-US" dirty="0">
                <a:sym typeface="+mn-ea"/>
              </a:rPr>
              <a:t>设置和求解新问题</a:t>
            </a:r>
            <a:endParaRPr lang="zh-CN" altLang="en-US" dirty="0"/>
          </a:p>
          <a:p>
            <a:pPr>
              <a:lnSpc>
                <a:spcPct val="130000"/>
              </a:lnSpc>
            </a:pPr>
            <a:r>
              <a:rPr lang="en-US" altLang="zh-CN" dirty="0">
                <a:sym typeface="+mn-ea"/>
              </a:rPr>
              <a:t>elapsed_recreate = time.time() - start_time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en-US" altLang="zh-CN" dirty="0">
                <a:sym typeface="+mn-ea"/>
              </a:rPr>
              <a:t>print(f"</a:t>
            </a:r>
            <a:r>
              <a:rPr lang="zh-CN" altLang="en-US" dirty="0">
                <a:sym typeface="+mn-ea"/>
              </a:rPr>
              <a:t>重置用时</a:t>
            </a:r>
            <a:r>
              <a:rPr lang="en-US" altLang="zh-CN" dirty="0">
                <a:sym typeface="+mn-ea"/>
              </a:rPr>
              <a:t>: {elapsed_reset:.2f}s")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en-US" altLang="zh-CN" dirty="0">
                <a:sym typeface="+mn-ea"/>
              </a:rPr>
              <a:t>print(f"</a:t>
            </a:r>
            <a:r>
              <a:rPr lang="zh-CN" altLang="en-US" dirty="0">
                <a:sym typeface="+mn-ea"/>
              </a:rPr>
              <a:t>重创用时</a:t>
            </a:r>
            <a:r>
              <a:rPr lang="en-US" altLang="zh-CN" dirty="0">
                <a:sym typeface="+mn-ea"/>
              </a:rPr>
              <a:t>: {elapsed_recreate:.2f}s")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en-US" altLang="zh-CN" dirty="0">
                <a:sym typeface="+mn-ea"/>
              </a:rPr>
              <a:t># </a:t>
            </a:r>
            <a:r>
              <a:rPr lang="zh-CN" altLang="en-US" dirty="0">
                <a:sym typeface="+mn-ea"/>
              </a:rPr>
              <a:t>通常</a:t>
            </a:r>
            <a:r>
              <a:rPr lang="en-US" altLang="zh-CN" dirty="0">
                <a:sym typeface="+mn-ea"/>
              </a:rPr>
              <a:t> reset() </a:t>
            </a:r>
            <a:r>
              <a:rPr lang="zh-CN" altLang="en-US" dirty="0">
                <a:sym typeface="+mn-ea"/>
              </a:rPr>
              <a:t>更快，特别是对于配置复杂的求解器</a:t>
            </a:r>
            <a:endParaRPr lang="en-US" altLang="zh-CN" dirty="0"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2:55:41-d2v63jdnfo2stf9dk4q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660265"/>
            <a:ext cx="12192635" cy="21977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332163" y="3239770"/>
            <a:ext cx="5956935" cy="7366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015DB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认识cvc5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332163" y="1433195"/>
            <a:ext cx="5956935" cy="1483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015DB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8-12:55:40-d2v63j5nfo2stf9dk4mg.png"/>
          <p:cNvPicPr>
            <a:picLocks noChangeAspect="1"/>
          </p:cNvPicPr>
          <p:nvPr/>
        </p:nvPicPr>
        <p:blipFill>
          <a:blip r:embed="rId2"/>
          <a:srcRect t="1192" b="1192"/>
          <a:stretch>
            <a:fillRect/>
          </a:stretch>
        </p:blipFill>
        <p:spPr>
          <a:xfrm>
            <a:off x="5251133" y="1950720"/>
            <a:ext cx="2118995" cy="1132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8-12:55:57-d2v63ndnfo2stf9dk540.png"/>
          <p:cNvPicPr>
            <a:picLocks noChangeAspect="1"/>
          </p:cNvPicPr>
          <p:nvPr/>
        </p:nvPicPr>
        <p:blipFill>
          <a:blip r:embed="rId3"/>
          <a:srcRect t="22162"/>
          <a:stretch>
            <a:fillRect/>
          </a:stretch>
        </p:blipFill>
        <p:spPr>
          <a:xfrm>
            <a:off x="533400" y="1191895"/>
            <a:ext cx="3402965" cy="264922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8-12:55:57-d2v63ndnfo2stf9dk540.png"/>
          <p:cNvPicPr>
            <a:picLocks noChangeAspect="1"/>
          </p:cNvPicPr>
          <p:nvPr/>
        </p:nvPicPr>
        <p:blipFill>
          <a:blip r:embed="rId3">
            <a:alphaModFix amt="30000"/>
          </a:blip>
          <a:srcRect t="22162"/>
          <a:stretch>
            <a:fillRect/>
          </a:stretch>
        </p:blipFill>
        <p:spPr>
          <a:xfrm flipH="1">
            <a:off x="8581390" y="779780"/>
            <a:ext cx="3402965" cy="264922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2"/>
          <p:cNvSpPr/>
          <p:nvPr>
            <p:custDataLst>
              <p:tags r:id="rId1"/>
            </p:custDataLst>
          </p:nvPr>
        </p:nvSpPr>
        <p:spPr>
          <a:xfrm>
            <a:off x="1370965" y="1616710"/>
            <a:ext cx="8836660" cy="1904365"/>
          </a:xfrm>
          <a:custGeom>
            <a:avLst/>
            <a:gdLst/>
            <a:ahLst/>
            <a:cxnLst/>
            <a:rect l="l" t="t" r="r" b="b"/>
            <a:pathLst>
              <a:path w="5740400" h="2438400">
                <a:moveTo>
                  <a:pt x="101608" y="0"/>
                </a:moveTo>
                <a:lnTo>
                  <a:pt x="5638792" y="0"/>
                </a:lnTo>
                <a:cubicBezTo>
                  <a:pt x="5694908" y="0"/>
                  <a:pt x="5740400" y="45492"/>
                  <a:pt x="5740400" y="101608"/>
                </a:cubicBezTo>
                <a:lnTo>
                  <a:pt x="5740400" y="2336792"/>
                </a:lnTo>
                <a:cubicBezTo>
                  <a:pt x="5740400" y="2392908"/>
                  <a:pt x="5694908" y="2438400"/>
                  <a:pt x="5638792" y="2438400"/>
                </a:cubicBezTo>
                <a:lnTo>
                  <a:pt x="101608" y="2438400"/>
                </a:lnTo>
                <a:cubicBezTo>
                  <a:pt x="45492" y="2438400"/>
                  <a:pt x="0" y="2392908"/>
                  <a:pt x="0" y="23367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A8D0F5">
              <a:alpha val="30196"/>
            </a:srgbClr>
          </a:solidFill>
        </p:spPr>
      </p:sp>
      <p:pic>
        <p:nvPicPr>
          <p:cNvPr id="2" name="Image 0" descr="https://kimi-img.moonshot.cn/pub/slides/slides_tmpl/image/25-09-08-12:55:42-d2v63jlnfo2stf9dk4r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" y="429895"/>
            <a:ext cx="579755" cy="65214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2:55:41-d2v63jdnfo2stf9dk4q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44260"/>
            <a:ext cx="12192635" cy="7137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94995" y="652780"/>
            <a:ext cx="8198485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altLang="zh-CN" sz="3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获取未满足核心 (getUnsatCore)</a:t>
            </a:r>
            <a:endParaRPr lang="en-US" altLang="zh-CN" sz="3000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1572260" y="1664335"/>
            <a:ext cx="8492490" cy="37490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3A7BD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获取未满足核心 (getUnsatCore)</a:t>
            </a:r>
            <a:endParaRPr lang="zh-CN" altLang="en-US" sz="2000" b="1" dirty="0">
              <a:solidFill>
                <a:srgbClr val="3A7BD5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3A7BD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功能说明：</a:t>
            </a:r>
            <a:r>
              <a:rPr lang="zh-CN" altLang="en-US" sz="2000" dirty="0"/>
              <a:t>当约束不可满足时，获取导致矛盾的最小约束子集（未满足核心）。这对于调试复杂的约束系统非常有用。</a:t>
            </a:r>
            <a:endParaRPr lang="zh-CN" altLang="en-US" sz="2000" dirty="0"/>
          </a:p>
          <a:p>
            <a:pPr>
              <a:lnSpc>
                <a:spcPct val="130000"/>
              </a:lnSpc>
            </a:pPr>
            <a:endParaRPr lang="en-US" altLang="zh-CN" sz="2000" dirty="0"/>
          </a:p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3A7BD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前提条件：</a:t>
            </a:r>
            <a:endParaRPr lang="zh-CN" altLang="en-US" sz="2000" b="1" dirty="0">
              <a:solidFill>
                <a:srgbClr val="3A7BD5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/>
              <a:t>必须在</a:t>
            </a:r>
            <a:r>
              <a:rPr lang="en-US" altLang="zh-CN" sz="2000" dirty="0"/>
              <a:t>checkSat()</a:t>
            </a:r>
            <a:r>
              <a:rPr lang="zh-CN" altLang="en-US" sz="2000" dirty="0"/>
              <a:t>返回</a:t>
            </a:r>
            <a:r>
              <a:rPr lang="en-US" altLang="zh-CN" sz="2000" dirty="0"/>
              <a:t>isUnsat()</a:t>
            </a:r>
            <a:r>
              <a:rPr lang="zh-CN" altLang="en-US" sz="2000" dirty="0"/>
              <a:t>后调用</a:t>
            </a:r>
            <a:endParaRPr lang="en-US" altLang="zh-CN" sz="2000" dirty="0"/>
          </a:p>
          <a:p>
            <a:pPr>
              <a:lnSpc>
                <a:spcPct val="130000"/>
              </a:lnSpc>
            </a:pPr>
            <a:r>
              <a:rPr lang="zh-CN" altLang="en-US" sz="2000" dirty="0"/>
              <a:t>需要预先设置</a:t>
            </a:r>
            <a:r>
              <a:rPr lang="en-US" altLang="zh-CN" sz="2000" dirty="0"/>
              <a:t>produce-unsat-cores</a:t>
            </a:r>
            <a:r>
              <a:rPr lang="zh-CN" altLang="en-US" sz="2000" dirty="0"/>
              <a:t>选项为</a:t>
            </a:r>
            <a:r>
              <a:rPr lang="en-US" altLang="zh-CN" sz="2000" dirty="0"/>
              <a:t>true</a:t>
            </a:r>
            <a:endParaRPr lang="en-US" altLang="zh-CN" sz="2000" dirty="0"/>
          </a:p>
          <a:p>
            <a:pPr>
              <a:lnSpc>
                <a:spcPct val="130000"/>
              </a:lnSpc>
            </a:pPr>
            <a:r>
              <a:rPr lang="zh-CN" altLang="en-US" sz="2000" dirty="0"/>
              <a:t>约束需要被命名（使用</a:t>
            </a:r>
            <a:r>
              <a:rPr lang="en-US" altLang="zh-CN" sz="2000" dirty="0"/>
              <a:t>mkTerm</a:t>
            </a:r>
            <a:r>
              <a:rPr lang="zh-CN" altLang="en-US" sz="2000" dirty="0"/>
              <a:t>时指定名称或使用断言命令）</a:t>
            </a:r>
            <a:endParaRPr lang="zh-CN" altLang="en-US" sz="2000" dirty="0"/>
          </a:p>
        </p:txBody>
      </p:sp>
      <p:sp>
        <p:nvSpPr>
          <p:cNvPr id="8" name="Text 4"/>
          <p:cNvSpPr/>
          <p:nvPr>
            <p:custDataLst>
              <p:tags r:id="rId4"/>
            </p:custDataLst>
          </p:nvPr>
        </p:nvSpPr>
        <p:spPr>
          <a:xfrm>
            <a:off x="406400" y="3402965"/>
            <a:ext cx="5385435" cy="13214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2"/>
          <p:cNvSpPr/>
          <p:nvPr>
            <p:custDataLst>
              <p:tags r:id="rId1"/>
            </p:custDataLst>
          </p:nvPr>
        </p:nvSpPr>
        <p:spPr>
          <a:xfrm>
            <a:off x="1595755" y="1050290"/>
            <a:ext cx="8879205" cy="5094605"/>
          </a:xfrm>
          <a:custGeom>
            <a:avLst/>
            <a:gdLst/>
            <a:ahLst/>
            <a:cxnLst/>
            <a:rect l="l" t="t" r="r" b="b"/>
            <a:pathLst>
              <a:path w="5740400" h="2438400">
                <a:moveTo>
                  <a:pt x="101608" y="0"/>
                </a:moveTo>
                <a:lnTo>
                  <a:pt x="5638792" y="0"/>
                </a:lnTo>
                <a:cubicBezTo>
                  <a:pt x="5694908" y="0"/>
                  <a:pt x="5740400" y="45492"/>
                  <a:pt x="5740400" y="101608"/>
                </a:cubicBezTo>
                <a:lnTo>
                  <a:pt x="5740400" y="2336792"/>
                </a:lnTo>
                <a:cubicBezTo>
                  <a:pt x="5740400" y="2392908"/>
                  <a:pt x="5694908" y="2438400"/>
                  <a:pt x="5638792" y="2438400"/>
                </a:cubicBezTo>
                <a:lnTo>
                  <a:pt x="101608" y="2438400"/>
                </a:lnTo>
                <a:cubicBezTo>
                  <a:pt x="45492" y="2438400"/>
                  <a:pt x="0" y="2392908"/>
                  <a:pt x="0" y="23367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A8D0F5">
              <a:alpha val="30196"/>
            </a:srgbClr>
          </a:solidFill>
        </p:spPr>
      </p:sp>
      <p:pic>
        <p:nvPicPr>
          <p:cNvPr id="2" name="Image 0" descr="https://kimi-img.moonshot.cn/pub/slides/slides_tmpl/image/25-09-08-12:55:42-d2v63jlnfo2stf9dk4r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" y="429895"/>
            <a:ext cx="579755" cy="65214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2:55:41-d2v63jdnfo2stf9dk4q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44260"/>
            <a:ext cx="12192635" cy="7137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94995" y="652780"/>
            <a:ext cx="8198485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altLang="zh-CN" sz="3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获取未满足核心 (getUnsatCore)</a:t>
            </a:r>
            <a:endParaRPr lang="en-US" altLang="zh-CN" sz="3000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1864360" y="1930400"/>
            <a:ext cx="4489450" cy="37490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rgbClr val="3A7BD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获取未满足核心配置和使用：</a:t>
            </a:r>
            <a:endParaRPr lang="zh-CN" altLang="en-US" sz="1400" b="1" dirty="0">
              <a:solidFill>
                <a:srgbClr val="3A7BD5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rgbClr val="3A7BD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1. 启用未满足核心生成</a:t>
            </a:r>
            <a:endParaRPr lang="zh-CN" altLang="en-US" sz="1400" b="1" dirty="0">
              <a:solidFill>
                <a:srgbClr val="3A7BD5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/>
              <a:t>solver.setOption("produce-unsat-cores", "true")</a:t>
            </a:r>
            <a:endParaRPr lang="en-US" altLang="zh-CN" sz="1400" dirty="0"/>
          </a:p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rgbClr val="3A7BD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2. 创建命名断言（重要！）</a:t>
            </a:r>
            <a:endParaRPr lang="zh-CN" altLang="en-US" sz="1400" b="1" dirty="0">
              <a:solidFill>
                <a:srgbClr val="3A7BD5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/>
              <a:t>x = solver.mkConst(solver.getIntegerSort(), "x")</a:t>
            </a:r>
            <a:endParaRPr lang="en-US" altLang="zh-CN" sz="1400" dirty="0"/>
          </a:p>
          <a:p>
            <a:pPr>
              <a:lnSpc>
                <a:spcPct val="130000"/>
              </a:lnSpc>
            </a:pPr>
            <a:r>
              <a:rPr lang="en-US" altLang="zh-CN" sz="1400" dirty="0"/>
              <a:t>y = solver.mkConst(solver.getIntegerSort(), "y")# </a:t>
            </a:r>
            <a:r>
              <a:rPr lang="zh-CN" altLang="en-US" sz="1400" dirty="0"/>
              <a:t>创建约束并命名（使用带名称的断言）</a:t>
            </a:r>
            <a:endParaRPr lang="zh-CN" altLang="en-US" sz="1400" dirty="0"/>
          </a:p>
          <a:p>
            <a:pPr>
              <a:lnSpc>
                <a:spcPct val="130000"/>
              </a:lnSpc>
            </a:pPr>
            <a:r>
              <a:rPr lang="en-US" altLang="zh-CN" sz="1400" dirty="0"/>
              <a:t>constraint1 = solver.mkTerm(Kind.GT, x, solver.mkInteger(0))</a:t>
            </a:r>
            <a:endParaRPr lang="en-US" altLang="zh-CN" sz="1400" dirty="0"/>
          </a:p>
          <a:p>
            <a:pPr>
              <a:lnSpc>
                <a:spcPct val="130000"/>
              </a:lnSpc>
            </a:pPr>
            <a:r>
              <a:rPr lang="en-US" altLang="zh-CN" sz="1400" dirty="0"/>
              <a:t>constraint1_named = solver.assertFormula(constraint1)  # </a:t>
            </a:r>
            <a:r>
              <a:rPr lang="zh-CN" altLang="en-US" sz="1400" dirty="0"/>
              <a:t>断言时获取句柄</a:t>
            </a:r>
            <a:endParaRPr lang="en-US" altLang="zh-CN" sz="1400" dirty="0"/>
          </a:p>
          <a:p>
            <a:pPr>
              <a:lnSpc>
                <a:spcPct val="130000"/>
              </a:lnSpc>
            </a:pPr>
            <a:r>
              <a:rPr lang="en-US" altLang="zh-CN" sz="1400" dirty="0"/>
              <a:t># </a:t>
            </a:r>
            <a:r>
              <a:rPr lang="zh-CN" altLang="en-US" sz="1400" dirty="0"/>
              <a:t>或者使用注释方式命名</a:t>
            </a:r>
            <a:endParaRPr lang="zh-CN" altLang="en-US" sz="1400" dirty="0"/>
          </a:p>
          <a:p>
            <a:pPr>
              <a:lnSpc>
                <a:spcPct val="130000"/>
              </a:lnSpc>
            </a:pPr>
            <a:r>
              <a:rPr lang="en-US" altLang="zh-CN" sz="1400" dirty="0"/>
              <a:t>constraint2 = solver.mkTerm(Kind.AND,</a:t>
            </a:r>
            <a:endParaRPr lang="en-US" altLang="zh-CN" sz="1400" dirty="0"/>
          </a:p>
          <a:p>
            <a:pPr>
              <a:lnSpc>
                <a:spcPct val="130000"/>
              </a:lnSpc>
            </a:pPr>
            <a:r>
              <a:rPr lang="en-US" altLang="zh-CN" sz="1400" dirty="0"/>
              <a:t>                           solver.mkTerm(Kind.GT, y, solver.mkInteger(0)),</a:t>
            </a:r>
            <a:endParaRPr lang="en-US" altLang="zh-CN" sz="1400" dirty="0"/>
          </a:p>
          <a:p>
            <a:pPr>
              <a:lnSpc>
                <a:spcPct val="130000"/>
              </a:lnSpc>
            </a:pPr>
            <a:r>
              <a:rPr lang="en-US" altLang="zh-CN" sz="1400" dirty="0"/>
              <a:t>                           solver.mkTerm(Kind.LT, y, solver.mkInteger(5)))</a:t>
            </a:r>
            <a:endParaRPr lang="en-US" altLang="zh-CN" sz="1400" dirty="0"/>
          </a:p>
          <a:p>
            <a:pPr>
              <a:lnSpc>
                <a:spcPct val="130000"/>
              </a:lnSpc>
            </a:pPr>
            <a:r>
              <a:rPr lang="en-US" altLang="zh-CN" sz="1400" dirty="0"/>
              <a:t>constraint2_named = solver.assertFormula(constraint2)</a:t>
            </a:r>
            <a:endParaRPr lang="en-US" altLang="zh-CN" sz="1400" dirty="0"/>
          </a:p>
          <a:p>
            <a:pPr>
              <a:lnSpc>
                <a:spcPct val="130000"/>
              </a:lnSpc>
            </a:pPr>
            <a:r>
              <a:rPr lang="en-US" altLang="zh-CN" sz="1400" dirty="0">
                <a:sym typeface="+mn-ea"/>
              </a:rPr>
              <a:t># </a:t>
            </a:r>
            <a:r>
              <a:rPr lang="zh-CN" altLang="en-US" sz="1400" dirty="0">
                <a:sym typeface="+mn-ea"/>
              </a:rPr>
              <a:t>添加矛盾约束</a:t>
            </a:r>
            <a:endParaRPr lang="zh-CN" altLang="en-US" sz="1400" dirty="0"/>
          </a:p>
          <a:p>
            <a:pPr>
              <a:lnSpc>
                <a:spcPct val="130000"/>
              </a:lnSpc>
            </a:pPr>
            <a:r>
              <a:rPr lang="en-US" altLang="zh-CN" sz="1400" dirty="0">
                <a:sym typeface="+mn-ea"/>
              </a:rPr>
              <a:t>constraint3 = solver.mkTerm(Kind.EQUAL, x, y)</a:t>
            </a:r>
            <a:endParaRPr lang="en-US" altLang="zh-CN" sz="1400" dirty="0"/>
          </a:p>
          <a:p>
            <a:pPr>
              <a:lnSpc>
                <a:spcPct val="130000"/>
              </a:lnSpc>
            </a:pPr>
            <a:r>
              <a:rPr lang="en-US" altLang="zh-CN" sz="1400" dirty="0">
                <a:sym typeface="+mn-ea"/>
              </a:rPr>
              <a:t>solver.assertFormula(constraint3)</a:t>
            </a:r>
            <a:endParaRPr lang="en-US" altLang="zh-CN" sz="1400" dirty="0"/>
          </a:p>
          <a:p>
            <a:pPr>
              <a:lnSpc>
                <a:spcPct val="130000"/>
              </a:lnSpc>
            </a:pPr>
            <a:endParaRPr lang="en-US" altLang="zh-CN" sz="1400" dirty="0"/>
          </a:p>
          <a:p>
            <a:pPr>
              <a:lnSpc>
                <a:spcPct val="130000"/>
              </a:lnSpc>
            </a:pPr>
            <a:endParaRPr lang="en-US" altLang="zh-CN" sz="1400" dirty="0"/>
          </a:p>
        </p:txBody>
      </p:sp>
      <p:sp>
        <p:nvSpPr>
          <p:cNvPr id="8" name="Text 4"/>
          <p:cNvSpPr/>
          <p:nvPr>
            <p:custDataLst>
              <p:tags r:id="rId4"/>
            </p:custDataLst>
          </p:nvPr>
        </p:nvSpPr>
        <p:spPr>
          <a:xfrm>
            <a:off x="406400" y="3402965"/>
            <a:ext cx="5385435" cy="13214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6" name="文本框 5"/>
          <p:cNvSpPr txBox="1"/>
          <p:nvPr/>
        </p:nvSpPr>
        <p:spPr>
          <a:xfrm>
            <a:off x="6434455" y="1404620"/>
            <a:ext cx="4005580" cy="4004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rgbClr val="3A7BD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3. 求解并获取未满足核心</a:t>
            </a:r>
            <a:endParaRPr lang="zh-CN" altLang="en-US" sz="1400" b="1" dirty="0">
              <a:solidFill>
                <a:srgbClr val="3A7BD5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ym typeface="+mn-ea"/>
              </a:rPr>
              <a:t>result = solver.checkSat()</a:t>
            </a:r>
            <a:endParaRPr lang="en-US" altLang="zh-CN" sz="1400" dirty="0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ym typeface="+mn-ea"/>
              </a:rPr>
              <a:t>if result.isUnsat():</a:t>
            </a:r>
            <a:endParaRPr lang="en-US" altLang="zh-CN" sz="1400" dirty="0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ym typeface="+mn-ea"/>
              </a:rPr>
              <a:t>    unsat_core = solver.getUnsatCore()</a:t>
            </a:r>
            <a:endParaRPr lang="en-US" altLang="zh-CN" sz="1400" dirty="0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ym typeface="+mn-ea"/>
              </a:rPr>
              <a:t>    print("</a:t>
            </a:r>
            <a:r>
              <a:rPr lang="zh-CN" altLang="en-US" sz="1400" dirty="0">
                <a:sym typeface="+mn-ea"/>
              </a:rPr>
              <a:t>未满足核心（矛盾约束）：</a:t>
            </a:r>
            <a:r>
              <a:rPr lang="en-US" altLang="zh-CN" sz="1400" dirty="0">
                <a:sym typeface="+mn-ea"/>
              </a:rPr>
              <a:t>")</a:t>
            </a:r>
            <a:endParaRPr lang="en-US" altLang="zh-CN" sz="1400" dirty="0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ym typeface="+mn-ea"/>
              </a:rPr>
              <a:t>    for constraint in unsat_core:</a:t>
            </a:r>
            <a:endParaRPr lang="en-US" altLang="zh-CN" sz="1400" dirty="0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ym typeface="+mn-ea"/>
              </a:rPr>
              <a:t>        print(f"  - {constraint}")</a:t>
            </a:r>
            <a:endParaRPr lang="en-US" altLang="zh-CN" sz="1400" dirty="0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ym typeface="+mn-ea"/>
              </a:rPr>
              <a:t>    # </a:t>
            </a:r>
            <a:r>
              <a:rPr lang="zh-CN" altLang="en-US" sz="1400" dirty="0">
                <a:sym typeface="+mn-ea"/>
              </a:rPr>
              <a:t>分析核心大小</a:t>
            </a:r>
            <a:endParaRPr lang="zh-CN" altLang="en-US" sz="1400" dirty="0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ym typeface="+mn-ea"/>
              </a:rPr>
              <a:t>    print(f"</a:t>
            </a:r>
            <a:r>
              <a:rPr lang="zh-CN" altLang="en-US" sz="1400" dirty="0">
                <a:sym typeface="+mn-ea"/>
              </a:rPr>
              <a:t>核心包含</a:t>
            </a:r>
            <a:r>
              <a:rPr lang="en-US" altLang="zh-CN" sz="1400" dirty="0">
                <a:sym typeface="+mn-ea"/>
              </a:rPr>
              <a:t> {len(unsat_core)} </a:t>
            </a:r>
            <a:r>
              <a:rPr lang="zh-CN" altLang="en-US" sz="1400" dirty="0">
                <a:sym typeface="+mn-ea"/>
              </a:rPr>
              <a:t>个约束</a:t>
            </a:r>
            <a:r>
              <a:rPr lang="en-US" altLang="zh-CN" sz="1400" dirty="0">
                <a:sym typeface="+mn-ea"/>
              </a:rPr>
              <a:t>")</a:t>
            </a:r>
            <a:endParaRPr lang="en-US" altLang="zh-CN" sz="1400" dirty="0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ym typeface="+mn-ea"/>
              </a:rPr>
              <a:t>    # </a:t>
            </a:r>
            <a:r>
              <a:rPr lang="zh-CN" altLang="en-US" sz="1400" dirty="0">
                <a:sym typeface="+mn-ea"/>
              </a:rPr>
              <a:t>检查特定约束是否在核心中</a:t>
            </a:r>
            <a:endParaRPr lang="zh-CN" altLang="en-US" sz="1400" dirty="0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ym typeface="+mn-ea"/>
              </a:rPr>
              <a:t>    if constraint1_named in unsat_core:</a:t>
            </a:r>
            <a:endParaRPr lang="en-US" altLang="zh-CN" sz="1400" dirty="0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ym typeface="+mn-ea"/>
              </a:rPr>
              <a:t>        print("</a:t>
            </a:r>
            <a:r>
              <a:rPr lang="zh-CN" altLang="en-US" sz="1400" dirty="0">
                <a:sym typeface="+mn-ea"/>
              </a:rPr>
              <a:t>约束</a:t>
            </a:r>
            <a:r>
              <a:rPr lang="en-US" altLang="zh-CN" sz="1400" dirty="0">
                <a:sym typeface="+mn-ea"/>
              </a:rPr>
              <a:t>1</a:t>
            </a:r>
            <a:r>
              <a:rPr lang="zh-CN" altLang="en-US" sz="1400" dirty="0">
                <a:sym typeface="+mn-ea"/>
              </a:rPr>
              <a:t>是矛盾的一部分</a:t>
            </a:r>
            <a:r>
              <a:rPr lang="en-US" altLang="zh-CN" sz="1400" dirty="0">
                <a:sym typeface="+mn-ea"/>
              </a:rPr>
              <a:t>")</a:t>
            </a:r>
            <a:endParaRPr lang="en-US" altLang="zh-CN" sz="1400" dirty="0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ym typeface="+mn-ea"/>
              </a:rPr>
              <a:t>    if constraint2_named in unsat_core:</a:t>
            </a:r>
            <a:endParaRPr lang="en-US" altLang="zh-CN" sz="1400" dirty="0"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>
                <a:sym typeface="+mn-ea"/>
              </a:rPr>
              <a:t>        print("</a:t>
            </a:r>
            <a:r>
              <a:rPr lang="zh-CN" altLang="en-US" sz="1400" dirty="0">
                <a:sym typeface="+mn-ea"/>
              </a:rPr>
              <a:t>约束</a:t>
            </a:r>
            <a:r>
              <a:rPr lang="en-US" altLang="zh-CN" sz="1400" dirty="0">
                <a:sym typeface="+mn-ea"/>
              </a:rPr>
              <a:t>2</a:t>
            </a:r>
            <a:r>
              <a:rPr lang="zh-CN" altLang="en-US" sz="1400" dirty="0">
                <a:sym typeface="+mn-ea"/>
              </a:rPr>
              <a:t>是矛盾的一部分</a:t>
            </a:r>
            <a:r>
              <a:rPr lang="en-US" altLang="zh-CN" sz="1400" dirty="0">
                <a:sym typeface="+mn-ea"/>
              </a:rPr>
              <a:t>")</a:t>
            </a:r>
            <a:endParaRPr lang="en-US" altLang="zh-CN" sz="1400" dirty="0">
              <a:sym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2"/>
          <p:cNvSpPr/>
          <p:nvPr>
            <p:custDataLst>
              <p:tags r:id="rId1"/>
            </p:custDataLst>
          </p:nvPr>
        </p:nvSpPr>
        <p:spPr>
          <a:xfrm>
            <a:off x="1697990" y="1225550"/>
            <a:ext cx="8796655" cy="4759960"/>
          </a:xfrm>
          <a:custGeom>
            <a:avLst/>
            <a:gdLst/>
            <a:ahLst/>
            <a:cxnLst/>
            <a:rect l="l" t="t" r="r" b="b"/>
            <a:pathLst>
              <a:path w="5740400" h="2438400">
                <a:moveTo>
                  <a:pt x="101608" y="0"/>
                </a:moveTo>
                <a:lnTo>
                  <a:pt x="5638792" y="0"/>
                </a:lnTo>
                <a:cubicBezTo>
                  <a:pt x="5694908" y="0"/>
                  <a:pt x="5740400" y="45492"/>
                  <a:pt x="5740400" y="101608"/>
                </a:cubicBezTo>
                <a:lnTo>
                  <a:pt x="5740400" y="2336792"/>
                </a:lnTo>
                <a:cubicBezTo>
                  <a:pt x="5740400" y="2392908"/>
                  <a:pt x="5694908" y="2438400"/>
                  <a:pt x="5638792" y="2438400"/>
                </a:cubicBezTo>
                <a:lnTo>
                  <a:pt x="101608" y="2438400"/>
                </a:lnTo>
                <a:cubicBezTo>
                  <a:pt x="45492" y="2438400"/>
                  <a:pt x="0" y="2392908"/>
                  <a:pt x="0" y="23367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A8D0F5">
              <a:alpha val="30196"/>
            </a:srgbClr>
          </a:solidFill>
        </p:spPr>
      </p:sp>
      <p:pic>
        <p:nvPicPr>
          <p:cNvPr id="2" name="Image 0" descr="https://kimi-img.moonshot.cn/pub/slides/slides_tmpl/image/25-09-08-12:55:42-d2v63jlnfo2stf9dk4r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" y="429895"/>
            <a:ext cx="579755" cy="65214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2:55:41-d2v63jdnfo2stf9dk4q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44260"/>
            <a:ext cx="12192635" cy="7137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94995" y="624840"/>
            <a:ext cx="46609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altLang="zh-CN" sz="3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项信息获取</a:t>
            </a:r>
            <a:endParaRPr lang="en-US" altLang="zh-CN" sz="3000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1236980" y="1802130"/>
            <a:ext cx="4731385" cy="37490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altLang="zh-CN" dirty="0"/>
          </a:p>
        </p:txBody>
      </p:sp>
      <p:sp>
        <p:nvSpPr>
          <p:cNvPr id="8" name="Text 4"/>
          <p:cNvSpPr/>
          <p:nvPr>
            <p:custDataLst>
              <p:tags r:id="rId4"/>
            </p:custDataLst>
          </p:nvPr>
        </p:nvSpPr>
        <p:spPr>
          <a:xfrm>
            <a:off x="406400" y="3402965"/>
            <a:ext cx="5385435" cy="13214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9" name="文本框 8"/>
          <p:cNvSpPr txBox="1"/>
          <p:nvPr/>
        </p:nvSpPr>
        <p:spPr>
          <a:xfrm>
            <a:off x="1960245" y="1409065"/>
            <a:ext cx="10006965" cy="40481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b="1" dirty="0">
                <a:solidFill>
                  <a:srgbClr val="3A7BD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功能说明：</a:t>
            </a:r>
            <a:endParaRPr lang="zh-CN" altLang="en-US" b="1" dirty="0">
              <a:solidFill>
                <a:srgbClr val="3A7BD5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dirty="0">
                <a:sym typeface="+mn-ea"/>
              </a:rPr>
              <a:t>提供对</a:t>
            </a:r>
            <a:r>
              <a:rPr lang="en-US" altLang="zh-CN" dirty="0">
                <a:sym typeface="+mn-ea"/>
              </a:rPr>
              <a:t>CVC5</a:t>
            </a:r>
            <a:r>
              <a:rPr lang="zh-CN" altLang="en-US" dirty="0">
                <a:sym typeface="+mn-ea"/>
              </a:rPr>
              <a:t>表达式树（项）的结构化访问，用于动态分析、遍历或转换表达式。</a:t>
            </a:r>
            <a:endParaRPr lang="en-US" altLang="zh-CN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  <a:buNone/>
            </a:pPr>
            <a:r>
              <a:rPr lang="zh-CN" altLang="en-US" b="1" dirty="0">
                <a:solidFill>
                  <a:srgbClr val="3A7BD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核心API：</a:t>
            </a:r>
            <a:endParaRPr lang="zh-CN" altLang="en-US" b="1" dirty="0">
              <a:solidFill>
                <a:srgbClr val="3A7BD5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dirty="0">
                <a:sym typeface="+mn-ea"/>
              </a:rPr>
              <a:t># </a:t>
            </a:r>
            <a:r>
              <a:rPr lang="zh-CN" altLang="en-US" dirty="0">
                <a:sym typeface="+mn-ea"/>
              </a:rPr>
              <a:t>获取操作符类型</a:t>
            </a:r>
            <a:endParaRPr lang="zh-CN" altLang="en-US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dirty="0">
                <a:sym typeface="+mn-ea"/>
              </a:rPr>
              <a:t>kind = term.getKind()  # </a:t>
            </a:r>
            <a:r>
              <a:rPr lang="zh-CN" altLang="en-US" dirty="0">
                <a:sym typeface="+mn-ea"/>
              </a:rPr>
              <a:t>返回</a:t>
            </a:r>
            <a:r>
              <a:rPr lang="en-US" altLang="zh-CN" dirty="0">
                <a:sym typeface="+mn-ea"/>
              </a:rPr>
              <a:t>Kind</a:t>
            </a:r>
            <a:r>
              <a:rPr lang="zh-CN" altLang="en-US" dirty="0">
                <a:sym typeface="+mn-ea"/>
              </a:rPr>
              <a:t>枚举值</a:t>
            </a:r>
            <a:endParaRPr lang="en-US" altLang="zh-CN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dirty="0">
                <a:sym typeface="+mn-ea"/>
              </a:rPr>
              <a:t># </a:t>
            </a:r>
            <a:r>
              <a:rPr lang="zh-CN" altLang="en-US" dirty="0">
                <a:sym typeface="+mn-ea"/>
              </a:rPr>
              <a:t>获取表达式类型</a:t>
            </a:r>
            <a:endParaRPr lang="zh-CN" altLang="en-US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dirty="0">
                <a:sym typeface="+mn-ea"/>
              </a:rPr>
              <a:t>sort = term.getSort()  # </a:t>
            </a:r>
            <a:r>
              <a:rPr lang="zh-CN" altLang="en-US" dirty="0">
                <a:sym typeface="+mn-ea"/>
              </a:rPr>
              <a:t>返回</a:t>
            </a:r>
            <a:r>
              <a:rPr lang="en-US" altLang="zh-CN" dirty="0">
                <a:sym typeface="+mn-ea"/>
              </a:rPr>
              <a:t>Sort</a:t>
            </a:r>
            <a:r>
              <a:rPr lang="zh-CN" altLang="en-US" dirty="0">
                <a:sym typeface="+mn-ea"/>
              </a:rPr>
              <a:t>对象</a:t>
            </a:r>
            <a:endParaRPr lang="en-US" altLang="zh-CN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dirty="0">
                <a:sym typeface="+mn-ea"/>
              </a:rPr>
              <a:t># </a:t>
            </a:r>
            <a:r>
              <a:rPr lang="zh-CN" altLang="en-US" dirty="0">
                <a:sym typeface="+mn-ea"/>
              </a:rPr>
              <a:t>获取子项数量</a:t>
            </a:r>
            <a:endParaRPr lang="zh-CN" altLang="en-US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dirty="0">
                <a:sym typeface="+mn-ea"/>
              </a:rPr>
              <a:t>num_children = term.getNumChildren()  # </a:t>
            </a:r>
            <a:r>
              <a:rPr lang="zh-CN" altLang="en-US" dirty="0">
                <a:sym typeface="+mn-ea"/>
              </a:rPr>
              <a:t>返回整数</a:t>
            </a:r>
            <a:endParaRPr lang="en-US" altLang="zh-CN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dirty="0">
                <a:sym typeface="+mn-ea"/>
              </a:rPr>
              <a:t># </a:t>
            </a:r>
            <a:r>
              <a:rPr lang="zh-CN" altLang="en-US" dirty="0">
                <a:sym typeface="+mn-ea"/>
              </a:rPr>
              <a:t>获取特定子项</a:t>
            </a:r>
            <a:endParaRPr lang="zh-CN" altLang="en-US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dirty="0">
                <a:sym typeface="+mn-ea"/>
              </a:rPr>
              <a:t>child = term.getChild(i)  # i</a:t>
            </a:r>
            <a:r>
              <a:rPr lang="zh-CN" altLang="en-US" dirty="0">
                <a:sym typeface="+mn-ea"/>
              </a:rPr>
              <a:t>从</a:t>
            </a:r>
            <a:r>
              <a:rPr lang="en-US" altLang="zh-CN" dirty="0">
                <a:sym typeface="+mn-ea"/>
              </a:rPr>
              <a:t>0</a:t>
            </a:r>
            <a:r>
              <a:rPr lang="zh-CN" altLang="en-US" dirty="0">
                <a:sym typeface="+mn-ea"/>
              </a:rPr>
              <a:t>开始</a:t>
            </a:r>
            <a:endParaRPr lang="zh-CN" altLang="en-US" dirty="0">
              <a:sym typeface="+mn-e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2"/>
          <p:cNvSpPr/>
          <p:nvPr>
            <p:custDataLst>
              <p:tags r:id="rId1"/>
            </p:custDataLst>
          </p:nvPr>
        </p:nvSpPr>
        <p:spPr>
          <a:xfrm>
            <a:off x="1235710" y="1001395"/>
            <a:ext cx="9271635" cy="5153660"/>
          </a:xfrm>
          <a:custGeom>
            <a:avLst/>
            <a:gdLst/>
            <a:ahLst/>
            <a:cxnLst/>
            <a:rect l="l" t="t" r="r" b="b"/>
            <a:pathLst>
              <a:path w="5740400" h="2438400">
                <a:moveTo>
                  <a:pt x="101608" y="0"/>
                </a:moveTo>
                <a:lnTo>
                  <a:pt x="5638792" y="0"/>
                </a:lnTo>
                <a:cubicBezTo>
                  <a:pt x="5694908" y="0"/>
                  <a:pt x="5740400" y="45492"/>
                  <a:pt x="5740400" y="101608"/>
                </a:cubicBezTo>
                <a:lnTo>
                  <a:pt x="5740400" y="2336792"/>
                </a:lnTo>
                <a:cubicBezTo>
                  <a:pt x="5740400" y="2392908"/>
                  <a:pt x="5694908" y="2438400"/>
                  <a:pt x="5638792" y="2438400"/>
                </a:cubicBezTo>
                <a:lnTo>
                  <a:pt x="101608" y="2438400"/>
                </a:lnTo>
                <a:cubicBezTo>
                  <a:pt x="45492" y="2438400"/>
                  <a:pt x="0" y="2392908"/>
                  <a:pt x="0" y="23367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A8D0F5">
              <a:alpha val="30196"/>
            </a:srgbClr>
          </a:solidFill>
        </p:spPr>
      </p:sp>
      <p:pic>
        <p:nvPicPr>
          <p:cNvPr id="2" name="Image 0" descr="https://kimi-img.moonshot.cn/pub/slides/slides_tmpl/image/25-09-08-12:55:42-d2v63jlnfo2stf9dk4r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" y="429895"/>
            <a:ext cx="579755" cy="65214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2:55:41-d2v63jdnfo2stf9dk4q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44260"/>
            <a:ext cx="12192635" cy="7137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94995" y="624840"/>
            <a:ext cx="46609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altLang="zh-CN" sz="3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项信息获取</a:t>
            </a:r>
            <a:endParaRPr lang="en-US" altLang="zh-CN" sz="3000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1236980" y="1802130"/>
            <a:ext cx="4731385" cy="37490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altLang="zh-CN" dirty="0"/>
          </a:p>
        </p:txBody>
      </p:sp>
      <p:sp>
        <p:nvSpPr>
          <p:cNvPr id="8" name="Text 4"/>
          <p:cNvSpPr/>
          <p:nvPr>
            <p:custDataLst>
              <p:tags r:id="rId4"/>
            </p:custDataLst>
          </p:nvPr>
        </p:nvSpPr>
        <p:spPr>
          <a:xfrm>
            <a:off x="406400" y="3402965"/>
            <a:ext cx="5385435" cy="13214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9" name="文本框 8"/>
          <p:cNvSpPr txBox="1"/>
          <p:nvPr/>
        </p:nvSpPr>
        <p:spPr>
          <a:xfrm>
            <a:off x="1412240" y="1141730"/>
            <a:ext cx="4104005" cy="48844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sz="1600" b="1" dirty="0">
                <a:solidFill>
                  <a:srgbClr val="3A7BD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表达式分析示例：</a:t>
            </a:r>
            <a:endParaRPr lang="zh-CN" altLang="en-US" sz="1600" b="1" dirty="0">
              <a:solidFill>
                <a:srgbClr val="3A7BD5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400" dirty="0">
                <a:sym typeface="+mn-ea"/>
              </a:rPr>
              <a:t>def analyze_expression(term, depth=0):</a:t>
            </a:r>
            <a:endParaRPr lang="en-US" altLang="zh-CN" sz="14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400" dirty="0">
                <a:sym typeface="+mn-ea"/>
              </a:rPr>
              <a:t>    """</a:t>
            </a:r>
            <a:r>
              <a:rPr lang="zh-CN" altLang="en-US" sz="1400" dirty="0">
                <a:sym typeface="+mn-ea"/>
              </a:rPr>
              <a:t>递归分析表达式结构</a:t>
            </a:r>
            <a:r>
              <a:rPr lang="en-US" altLang="zh-CN" sz="1400" dirty="0">
                <a:sym typeface="+mn-ea"/>
              </a:rPr>
              <a:t>"""</a:t>
            </a:r>
            <a:endParaRPr lang="en-US" altLang="zh-CN" sz="14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400" dirty="0">
                <a:sym typeface="+mn-ea"/>
              </a:rPr>
              <a:t>    indent = "  " * depth</a:t>
            </a:r>
            <a:endParaRPr lang="en-US" altLang="zh-CN" sz="14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400" dirty="0">
                <a:sym typeface="+mn-ea"/>
              </a:rPr>
              <a:t>    # </a:t>
            </a:r>
            <a:r>
              <a:rPr lang="zh-CN" altLang="en-US" sz="1400" dirty="0">
                <a:sym typeface="+mn-ea"/>
              </a:rPr>
              <a:t>基本信息</a:t>
            </a:r>
            <a:endParaRPr lang="zh-CN" altLang="en-US" sz="14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400" dirty="0">
                <a:sym typeface="+mn-ea"/>
              </a:rPr>
              <a:t>    kind = term.getKind()</a:t>
            </a:r>
            <a:endParaRPr lang="en-US" altLang="zh-CN" sz="14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400" dirty="0">
                <a:sym typeface="+mn-ea"/>
              </a:rPr>
              <a:t>    sort = term.getSort()</a:t>
            </a:r>
            <a:endParaRPr lang="en-US" altLang="zh-CN" sz="14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400" dirty="0">
                <a:sym typeface="+mn-ea"/>
              </a:rPr>
              <a:t>    num_children = term.getNumChildren()</a:t>
            </a:r>
            <a:endParaRPr lang="en-US" altLang="zh-CN" sz="14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400" dirty="0">
                <a:sym typeface="+mn-ea"/>
              </a:rPr>
              <a:t>    print(f"{indent}Kind: {kind}, Type: {sort}, Children: {num_children}")</a:t>
            </a:r>
            <a:endParaRPr lang="en-US" altLang="zh-CN" sz="14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400" dirty="0">
                <a:sym typeface="+mn-ea"/>
              </a:rPr>
              <a:t>    # </a:t>
            </a:r>
            <a:r>
              <a:rPr lang="zh-CN" altLang="en-US" sz="1400" dirty="0">
                <a:sym typeface="+mn-ea"/>
              </a:rPr>
              <a:t>特殊处理常量</a:t>
            </a:r>
            <a:endParaRPr lang="zh-CN" altLang="en-US" sz="14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400" dirty="0">
                <a:sym typeface="+mn-ea"/>
              </a:rPr>
              <a:t>    if term.isConst():</a:t>
            </a:r>
            <a:endParaRPr lang="en-US" altLang="zh-CN" sz="14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400" dirty="0">
                <a:sym typeface="+mn-ea"/>
              </a:rPr>
              <a:t>        print(f"{indent}  Value: {term}")</a:t>
            </a:r>
            <a:endParaRPr lang="en-US" altLang="zh-CN" sz="14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400" dirty="0">
                <a:sym typeface="+mn-ea"/>
              </a:rPr>
              <a:t>    # </a:t>
            </a:r>
            <a:r>
              <a:rPr lang="zh-CN" altLang="en-US" sz="1400" dirty="0">
                <a:sym typeface="+mn-ea"/>
              </a:rPr>
              <a:t>递归分析子项</a:t>
            </a:r>
            <a:endParaRPr lang="zh-CN" altLang="en-US" sz="14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400" dirty="0">
                <a:sym typeface="+mn-ea"/>
              </a:rPr>
              <a:t>    for i in range(num_children):</a:t>
            </a:r>
            <a:endParaRPr lang="en-US" altLang="zh-CN" sz="14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400" dirty="0">
                <a:sym typeface="+mn-ea"/>
              </a:rPr>
              <a:t>        print(f"{indent}  Child {i}:")</a:t>
            </a:r>
            <a:endParaRPr lang="en-US" altLang="zh-CN" sz="14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400" dirty="0">
                <a:sym typeface="+mn-ea"/>
              </a:rPr>
              <a:t>        analyze_expression(term.getChild(i), depth + 1)</a:t>
            </a:r>
            <a:endParaRPr lang="en-US" altLang="zh-CN" sz="1400" dirty="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91835" y="1002030"/>
            <a:ext cx="4554855" cy="51638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sz="1600" b="1" dirty="0">
                <a:solidFill>
                  <a:srgbClr val="3A7BD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使用示例</a:t>
            </a:r>
            <a:endParaRPr lang="zh-CN" altLang="en-US" sz="1600" b="1" dirty="0">
              <a:solidFill>
                <a:srgbClr val="3A7BD5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400" dirty="0">
                <a:sym typeface="+mn-ea"/>
              </a:rPr>
              <a:t>expr = solver.mkTerm(Kind.AND,</a:t>
            </a:r>
            <a:endParaRPr lang="en-US" altLang="zh-CN" sz="14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400" dirty="0">
                <a:sym typeface="+mn-ea"/>
              </a:rPr>
              <a:t>                    solver.mkTerm(Kind.GT, x, solver.mkInteger(0)),</a:t>
            </a:r>
            <a:endParaRPr lang="en-US" altLang="zh-CN" sz="14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400" dirty="0">
                <a:sym typeface="+mn-ea"/>
              </a:rPr>
              <a:t>                    solver.mkTerm(Kind.LT, x, solver.mkInteger(10)))</a:t>
            </a:r>
            <a:endParaRPr lang="en-US" altLang="zh-CN" sz="14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400" dirty="0">
                <a:sym typeface="+mn-ea"/>
              </a:rPr>
              <a:t>analyze_expression(expr)</a:t>
            </a:r>
            <a:endParaRPr lang="en-US" altLang="zh-CN" sz="14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400" dirty="0">
                <a:sym typeface="+mn-ea"/>
              </a:rPr>
              <a:t># </a:t>
            </a:r>
            <a:r>
              <a:rPr lang="zh-CN" altLang="en-US" sz="1400" dirty="0">
                <a:sym typeface="+mn-ea"/>
              </a:rPr>
              <a:t>输出：</a:t>
            </a:r>
            <a:endParaRPr lang="zh-CN" altLang="en-US" sz="14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400" dirty="0">
                <a:sym typeface="+mn-ea"/>
              </a:rPr>
              <a:t># Kind: AND, Type: Bool, Children: 2</a:t>
            </a:r>
            <a:endParaRPr lang="en-US" altLang="zh-CN" sz="14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400" dirty="0">
                <a:sym typeface="+mn-ea"/>
              </a:rPr>
              <a:t>#   Child 0:</a:t>
            </a:r>
            <a:endParaRPr lang="en-US" altLang="zh-CN" sz="14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400" dirty="0">
                <a:sym typeface="+mn-ea"/>
              </a:rPr>
              <a:t>#     Kind: GT, Type: Bool, Children: 2</a:t>
            </a:r>
            <a:endParaRPr lang="en-US" altLang="zh-CN" sz="14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400" dirty="0">
                <a:sym typeface="+mn-ea"/>
              </a:rPr>
              <a:t>#       Child 0:</a:t>
            </a:r>
            <a:endParaRPr lang="en-US" altLang="zh-CN" sz="14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400" dirty="0">
                <a:sym typeface="+mn-ea"/>
              </a:rPr>
              <a:t>#         Kind: CONST, Type: Int, Children: 0</a:t>
            </a:r>
            <a:endParaRPr lang="en-US" altLang="zh-CN" sz="14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400" dirty="0">
                <a:sym typeface="+mn-ea"/>
              </a:rPr>
              <a:t>#           Value: x</a:t>
            </a:r>
            <a:endParaRPr lang="en-US" altLang="zh-CN" sz="14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400" dirty="0">
                <a:sym typeface="+mn-ea"/>
              </a:rPr>
              <a:t>#       Child 1:</a:t>
            </a:r>
            <a:endParaRPr lang="en-US" altLang="zh-CN" sz="14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400" dirty="0">
                <a:sym typeface="+mn-ea"/>
              </a:rPr>
              <a:t>#         Kind: CONST_INT, Type: Int, Children: 0</a:t>
            </a:r>
            <a:endParaRPr lang="en-US" altLang="zh-CN" sz="14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400" dirty="0">
                <a:sym typeface="+mn-ea"/>
              </a:rPr>
              <a:t>#           Value: 0</a:t>
            </a:r>
            <a:endParaRPr lang="en-US" altLang="zh-CN" sz="14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400" dirty="0">
                <a:sym typeface="+mn-ea"/>
              </a:rPr>
              <a:t>#   Child 1:</a:t>
            </a:r>
            <a:endParaRPr lang="en-US" altLang="zh-CN" sz="14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400" dirty="0">
                <a:sym typeface="+mn-ea"/>
              </a:rPr>
              <a:t>#     Kind: LT, Type: Bool, Children: 2</a:t>
            </a:r>
            <a:endParaRPr lang="en-US" altLang="zh-CN" sz="14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400" dirty="0">
                <a:sym typeface="+mn-ea"/>
              </a:rPr>
              <a:t>#     ...</a:t>
            </a:r>
            <a:endParaRPr lang="en-US" altLang="zh-CN" sz="1400" dirty="0">
              <a:sym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2:55:41-d2v63jdnfo2stf9dk4q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660265"/>
            <a:ext cx="12192635" cy="21977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332163" y="3239770"/>
            <a:ext cx="5956935" cy="7366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015DB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总结与展望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332163" y="1433195"/>
            <a:ext cx="5956935" cy="1483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015DB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8-12:55:40-d2v63j5nfo2stf9dk4mg.png"/>
          <p:cNvPicPr>
            <a:picLocks noChangeAspect="1"/>
          </p:cNvPicPr>
          <p:nvPr/>
        </p:nvPicPr>
        <p:blipFill>
          <a:blip r:embed="rId2"/>
          <a:srcRect t="1192" b="1192"/>
          <a:stretch>
            <a:fillRect/>
          </a:stretch>
        </p:blipFill>
        <p:spPr>
          <a:xfrm>
            <a:off x="5251133" y="1950720"/>
            <a:ext cx="2118995" cy="1132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8-12:55:57-d2v63ndnfo2stf9dk540.png"/>
          <p:cNvPicPr>
            <a:picLocks noChangeAspect="1"/>
          </p:cNvPicPr>
          <p:nvPr/>
        </p:nvPicPr>
        <p:blipFill>
          <a:blip r:embed="rId3"/>
          <a:srcRect t="22162"/>
          <a:stretch>
            <a:fillRect/>
          </a:stretch>
        </p:blipFill>
        <p:spPr>
          <a:xfrm>
            <a:off x="533400" y="1191895"/>
            <a:ext cx="3402965" cy="264922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8-12:55:57-d2v63ndnfo2stf9dk540.png"/>
          <p:cNvPicPr>
            <a:picLocks noChangeAspect="1"/>
          </p:cNvPicPr>
          <p:nvPr/>
        </p:nvPicPr>
        <p:blipFill>
          <a:blip r:embed="rId3">
            <a:alphaModFix amt="30000"/>
          </a:blip>
          <a:srcRect t="22162"/>
          <a:stretch>
            <a:fillRect/>
          </a:stretch>
        </p:blipFill>
        <p:spPr>
          <a:xfrm flipH="1">
            <a:off x="8581390" y="779780"/>
            <a:ext cx="3402965" cy="264922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2:55:42-d2v63jlnfo2stf9dk4r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" y="429895"/>
            <a:ext cx="579755" cy="65214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2:55:41-d2v63jdnfo2stf9dk4q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4260"/>
            <a:ext cx="12192635" cy="7137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7470" y="13716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cvc5 能力总结</a:t>
            </a:r>
            <a:endParaRPr lang="en-US" sz="3600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5" name="Shape 1"/>
          <p:cNvSpPr/>
          <p:nvPr>
            <p:custDataLst>
              <p:tags r:id="rId3"/>
            </p:custDataLst>
          </p:nvPr>
        </p:nvSpPr>
        <p:spPr>
          <a:xfrm>
            <a:off x="1591628" y="2699385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3A7BD5">
              <a:alpha val="20000"/>
            </a:srgbClr>
          </a:solidFill>
        </p:spPr>
      </p:sp>
      <p:sp>
        <p:nvSpPr>
          <p:cNvPr id="6" name="Shape 2"/>
          <p:cNvSpPr/>
          <p:nvPr>
            <p:custDataLst>
              <p:tags r:id="rId4"/>
            </p:custDataLst>
          </p:nvPr>
        </p:nvSpPr>
        <p:spPr>
          <a:xfrm>
            <a:off x="1896427" y="300418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42875" y="66675"/>
                </a:moveTo>
                <a:cubicBezTo>
                  <a:pt x="142875" y="29885"/>
                  <a:pt x="172760" y="0"/>
                  <a:pt x="209550" y="0"/>
                </a:cubicBezTo>
                <a:lnTo>
                  <a:pt x="238125" y="0"/>
                </a:lnTo>
                <a:cubicBezTo>
                  <a:pt x="259199" y="0"/>
                  <a:pt x="276225" y="17026"/>
                  <a:pt x="276225" y="38100"/>
                </a:cubicBezTo>
                <a:lnTo>
                  <a:pt x="276225" y="571500"/>
                </a:lnTo>
                <a:cubicBezTo>
                  <a:pt x="276225" y="592574"/>
                  <a:pt x="259199" y="609600"/>
                  <a:pt x="238125" y="609600"/>
                </a:cubicBezTo>
                <a:lnTo>
                  <a:pt x="200025" y="609600"/>
                </a:lnTo>
                <a:cubicBezTo>
                  <a:pt x="164544" y="609600"/>
                  <a:pt x="134660" y="585311"/>
                  <a:pt x="126206" y="552450"/>
                </a:cubicBezTo>
                <a:cubicBezTo>
                  <a:pt x="125373" y="552450"/>
                  <a:pt x="124658" y="552450"/>
                  <a:pt x="123825" y="552450"/>
                </a:cubicBezTo>
                <a:cubicBezTo>
                  <a:pt x="71199" y="552450"/>
                  <a:pt x="28575" y="509826"/>
                  <a:pt x="28575" y="457200"/>
                </a:cubicBezTo>
                <a:cubicBezTo>
                  <a:pt x="28575" y="435769"/>
                  <a:pt x="35719" y="416004"/>
                  <a:pt x="47625" y="400050"/>
                </a:cubicBezTo>
                <a:cubicBezTo>
                  <a:pt x="24527" y="382667"/>
                  <a:pt x="9525" y="355044"/>
                  <a:pt x="9525" y="323850"/>
                </a:cubicBezTo>
                <a:cubicBezTo>
                  <a:pt x="9525" y="287060"/>
                  <a:pt x="30480" y="255032"/>
                  <a:pt x="60960" y="239197"/>
                </a:cubicBezTo>
                <a:cubicBezTo>
                  <a:pt x="52507" y="224909"/>
                  <a:pt x="47625" y="208240"/>
                  <a:pt x="47625" y="190500"/>
                </a:cubicBezTo>
                <a:cubicBezTo>
                  <a:pt x="47625" y="137874"/>
                  <a:pt x="90249" y="95250"/>
                  <a:pt x="142875" y="95250"/>
                </a:cubicBezTo>
                <a:lnTo>
                  <a:pt x="142875" y="66675"/>
                </a:lnTo>
                <a:close/>
                <a:moveTo>
                  <a:pt x="466725" y="66675"/>
                </a:moveTo>
                <a:lnTo>
                  <a:pt x="466725" y="95250"/>
                </a:lnTo>
                <a:cubicBezTo>
                  <a:pt x="519351" y="95250"/>
                  <a:pt x="561975" y="137874"/>
                  <a:pt x="561975" y="190500"/>
                </a:cubicBezTo>
                <a:cubicBezTo>
                  <a:pt x="561975" y="208359"/>
                  <a:pt x="557093" y="225028"/>
                  <a:pt x="548640" y="239197"/>
                </a:cubicBezTo>
                <a:cubicBezTo>
                  <a:pt x="579239" y="255032"/>
                  <a:pt x="600075" y="286941"/>
                  <a:pt x="600075" y="323850"/>
                </a:cubicBezTo>
                <a:cubicBezTo>
                  <a:pt x="600075" y="355044"/>
                  <a:pt x="585073" y="382667"/>
                  <a:pt x="561975" y="400050"/>
                </a:cubicBezTo>
                <a:cubicBezTo>
                  <a:pt x="573881" y="416004"/>
                  <a:pt x="581025" y="435769"/>
                  <a:pt x="581025" y="457200"/>
                </a:cubicBezTo>
                <a:cubicBezTo>
                  <a:pt x="581025" y="509826"/>
                  <a:pt x="538401" y="552450"/>
                  <a:pt x="485775" y="552450"/>
                </a:cubicBezTo>
                <a:cubicBezTo>
                  <a:pt x="484942" y="552450"/>
                  <a:pt x="484227" y="552450"/>
                  <a:pt x="483394" y="552450"/>
                </a:cubicBezTo>
                <a:cubicBezTo>
                  <a:pt x="474940" y="585311"/>
                  <a:pt x="445056" y="609600"/>
                  <a:pt x="409575" y="609600"/>
                </a:cubicBezTo>
                <a:lnTo>
                  <a:pt x="371475" y="609600"/>
                </a:lnTo>
                <a:cubicBezTo>
                  <a:pt x="350401" y="609600"/>
                  <a:pt x="333375" y="592574"/>
                  <a:pt x="333375" y="571500"/>
                </a:cubicBezTo>
                <a:lnTo>
                  <a:pt x="333375" y="38100"/>
                </a:lnTo>
                <a:cubicBezTo>
                  <a:pt x="333375" y="17026"/>
                  <a:pt x="350401" y="0"/>
                  <a:pt x="371475" y="0"/>
                </a:cubicBezTo>
                <a:lnTo>
                  <a:pt x="400050" y="0"/>
                </a:lnTo>
                <a:cubicBezTo>
                  <a:pt x="436840" y="0"/>
                  <a:pt x="466725" y="29885"/>
                  <a:pt x="466725" y="66675"/>
                </a:cubicBezTo>
                <a:close/>
              </a:path>
            </a:pathLst>
          </a:custGeom>
          <a:solidFill>
            <a:srgbClr val="3A7BD5"/>
          </a:solidFill>
        </p:spPr>
      </p:sp>
      <p:sp>
        <p:nvSpPr>
          <p:cNvPr id="7" name="Text 3"/>
          <p:cNvSpPr/>
          <p:nvPr>
            <p:custDataLst>
              <p:tags r:id="rId5"/>
            </p:custDataLst>
          </p:nvPr>
        </p:nvSpPr>
        <p:spPr>
          <a:xfrm>
            <a:off x="393700" y="3994785"/>
            <a:ext cx="3619500" cy="431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4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强大的理论基础</a:t>
            </a:r>
            <a:endParaRPr lang="en-US" sz="2400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8" name="Text 4"/>
          <p:cNvSpPr/>
          <p:nvPr>
            <p:custDataLst>
              <p:tags r:id="rId6"/>
            </p:custDataLst>
          </p:nvPr>
        </p:nvSpPr>
        <p:spPr>
          <a:xfrm>
            <a:off x="433070" y="4638675"/>
            <a:ext cx="3581400" cy="7848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完整算术理论（整数、实数、非线性</a:t>
            </a:r>
            <a:r>
              <a:rPr lang="zh-CN" altLang="en-US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）、</a:t>
            </a:r>
            <a:r>
              <a:rPr lang="en-US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位向量与位级运算</a:t>
            </a:r>
            <a:r>
              <a:rPr lang="zh-CN" altLang="en-US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、</a:t>
            </a:r>
            <a:r>
              <a:rPr lang="en-US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数组与内存建模</a:t>
            </a:r>
            <a:r>
              <a:rPr lang="zh-CN" altLang="en-US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、</a:t>
            </a:r>
            <a:r>
              <a:rPr lang="en-US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字符串与正则表达式</a:t>
            </a:r>
            <a:r>
              <a:rPr lang="zh-CN" altLang="en-US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、</a:t>
            </a:r>
            <a:r>
              <a:rPr lang="en-US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布尔逻辑与量化推理</a:t>
            </a:r>
            <a:endParaRPr lang="en-US" sz="1600" dirty="0">
              <a:solidFill>
                <a:srgbClr val="4A4A4A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9" name="Shape 5"/>
          <p:cNvSpPr/>
          <p:nvPr>
            <p:custDataLst>
              <p:tags r:id="rId7"/>
            </p:custDataLst>
          </p:nvPr>
        </p:nvSpPr>
        <p:spPr>
          <a:xfrm>
            <a:off x="5486241" y="2699385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3A7BD5">
              <a:alpha val="20000"/>
            </a:srgbClr>
          </a:solidFill>
        </p:spPr>
      </p:sp>
      <p:sp>
        <p:nvSpPr>
          <p:cNvPr id="10" name="Shape 6"/>
          <p:cNvSpPr/>
          <p:nvPr>
            <p:custDataLst>
              <p:tags r:id="rId8"/>
            </p:custDataLst>
          </p:nvPr>
        </p:nvSpPr>
        <p:spPr>
          <a:xfrm>
            <a:off x="5791041" y="3004185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52400" y="381000"/>
                </a:moveTo>
                <a:lnTo>
                  <a:pt x="29170" y="381000"/>
                </a:lnTo>
                <a:cubicBezTo>
                  <a:pt x="-476" y="381000"/>
                  <a:pt x="-18693" y="348734"/>
                  <a:pt x="-3453" y="323255"/>
                </a:cubicBezTo>
                <a:lnTo>
                  <a:pt x="59531" y="218242"/>
                </a:lnTo>
                <a:cubicBezTo>
                  <a:pt x="69890" y="200978"/>
                  <a:pt x="88463" y="190500"/>
                  <a:pt x="108585" y="190500"/>
                </a:cubicBezTo>
                <a:lnTo>
                  <a:pt x="221694" y="190500"/>
                </a:lnTo>
                <a:cubicBezTo>
                  <a:pt x="312301" y="37028"/>
                  <a:pt x="447437" y="29289"/>
                  <a:pt x="537805" y="42505"/>
                </a:cubicBezTo>
                <a:cubicBezTo>
                  <a:pt x="553045" y="44768"/>
                  <a:pt x="564952" y="56674"/>
                  <a:pt x="567095" y="71795"/>
                </a:cubicBezTo>
                <a:cubicBezTo>
                  <a:pt x="580311" y="162163"/>
                  <a:pt x="572572" y="297299"/>
                  <a:pt x="419100" y="387906"/>
                </a:cubicBezTo>
                <a:lnTo>
                  <a:pt x="419100" y="501015"/>
                </a:lnTo>
                <a:cubicBezTo>
                  <a:pt x="419100" y="521137"/>
                  <a:pt x="408623" y="539710"/>
                  <a:pt x="391358" y="550069"/>
                </a:cubicBezTo>
                <a:lnTo>
                  <a:pt x="286345" y="613053"/>
                </a:lnTo>
                <a:cubicBezTo>
                  <a:pt x="260985" y="628293"/>
                  <a:pt x="228600" y="609957"/>
                  <a:pt x="228600" y="580430"/>
                </a:cubicBezTo>
                <a:lnTo>
                  <a:pt x="228600" y="457200"/>
                </a:lnTo>
                <a:cubicBezTo>
                  <a:pt x="228600" y="415171"/>
                  <a:pt x="194429" y="381000"/>
                  <a:pt x="152400" y="381000"/>
                </a:cubicBezTo>
                <a:lnTo>
                  <a:pt x="152281" y="381000"/>
                </a:lnTo>
                <a:close/>
                <a:moveTo>
                  <a:pt x="476250" y="190500"/>
                </a:moveTo>
                <a:cubicBezTo>
                  <a:pt x="476250" y="158958"/>
                  <a:pt x="450642" y="133350"/>
                  <a:pt x="419100" y="133350"/>
                </a:cubicBezTo>
                <a:cubicBezTo>
                  <a:pt x="387558" y="133350"/>
                  <a:pt x="361950" y="158958"/>
                  <a:pt x="361950" y="190500"/>
                </a:cubicBezTo>
                <a:cubicBezTo>
                  <a:pt x="361950" y="222042"/>
                  <a:pt x="387558" y="247650"/>
                  <a:pt x="419100" y="247650"/>
                </a:cubicBezTo>
                <a:cubicBezTo>
                  <a:pt x="450642" y="247650"/>
                  <a:pt x="476250" y="222042"/>
                  <a:pt x="476250" y="190500"/>
                </a:cubicBezTo>
                <a:close/>
              </a:path>
            </a:pathLst>
          </a:custGeom>
          <a:solidFill>
            <a:srgbClr val="3A7BD5"/>
          </a:solidFill>
        </p:spPr>
      </p:sp>
      <p:sp>
        <p:nvSpPr>
          <p:cNvPr id="11" name="Text 7"/>
          <p:cNvSpPr/>
          <p:nvPr>
            <p:custDataLst>
              <p:tags r:id="rId9"/>
            </p:custDataLst>
          </p:nvPr>
        </p:nvSpPr>
        <p:spPr>
          <a:xfrm>
            <a:off x="4288155" y="3999865"/>
            <a:ext cx="3619500" cy="4267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24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表现</a:t>
            </a:r>
            <a:r>
              <a:rPr lang="zh-CN" altLang="en-US" sz="24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易用的</a:t>
            </a:r>
            <a:r>
              <a:rPr lang="en-US" altLang="zh-CN" sz="24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Python</a:t>
            </a:r>
            <a:r>
              <a:rPr lang="zh-CN" altLang="en-US" sz="24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接口</a:t>
            </a:r>
            <a:endParaRPr lang="zh-CN" altLang="en-US" sz="2400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2" name="Text 8"/>
          <p:cNvSpPr/>
          <p:nvPr>
            <p:custDataLst>
              <p:tags r:id="rId10"/>
            </p:custDataLst>
          </p:nvPr>
        </p:nvSpPr>
        <p:spPr>
          <a:xfrm>
            <a:off x="4307364" y="4528185"/>
            <a:ext cx="35814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altLang="zh-CN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</a:t>
            </a:r>
            <a:r>
              <a:rPr lang="zh-CN" altLang="en-US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三步完成问题求解</a:t>
            </a:r>
            <a:r>
              <a:rPr lang="zh-CN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：</a:t>
            </a:r>
            <a:r>
              <a:rPr lang="en-US" altLang="zh-CN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1. </a:t>
            </a:r>
            <a:r>
              <a:rPr lang="zh-CN" altLang="en-US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创建求解器</a:t>
            </a:r>
            <a:r>
              <a:rPr lang="zh-CN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；</a:t>
            </a:r>
            <a:r>
              <a:rPr lang="en-US" altLang="zh-CN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2. </a:t>
            </a:r>
            <a:r>
              <a:rPr lang="zh-CN" altLang="en-US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定义变量</a:t>
            </a:r>
            <a:r>
              <a:rPr lang="zh-CN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；</a:t>
            </a:r>
            <a:r>
              <a:rPr lang="en-US" altLang="zh-CN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3. </a:t>
            </a:r>
            <a:r>
              <a:rPr lang="zh-CN" altLang="en-US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添加约束；求解</a:t>
            </a:r>
            <a:r>
              <a:rPr lang="en-US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。</a:t>
            </a:r>
            <a:endParaRPr lang="en-US" sz="1600" dirty="0">
              <a:solidFill>
                <a:srgbClr val="4A4A4A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3" name="Shape 9"/>
          <p:cNvSpPr/>
          <p:nvPr>
            <p:custDataLst>
              <p:tags r:id="rId11"/>
            </p:custDataLst>
          </p:nvPr>
        </p:nvSpPr>
        <p:spPr>
          <a:xfrm>
            <a:off x="9380855" y="2699385"/>
            <a:ext cx="1219200" cy="1219200"/>
          </a:xfrm>
          <a:custGeom>
            <a:avLst/>
            <a:gdLst/>
            <a:ahLst/>
            <a:cxnLst/>
            <a:rect l="l" t="t" r="r" b="b"/>
            <a:pathLst>
              <a:path w="1219200" h="1219200">
                <a:moveTo>
                  <a:pt x="609600" y="0"/>
                </a:moveTo>
                <a:lnTo>
                  <a:pt x="609600" y="0"/>
                </a:lnTo>
                <a:cubicBezTo>
                  <a:pt x="946047" y="0"/>
                  <a:pt x="1219200" y="273153"/>
                  <a:pt x="1219200" y="609600"/>
                </a:cubicBezTo>
                <a:lnTo>
                  <a:pt x="1219200" y="609600"/>
                </a:lnTo>
                <a:cubicBezTo>
                  <a:pt x="1219200" y="946047"/>
                  <a:pt x="946047" y="1219200"/>
                  <a:pt x="609600" y="1219200"/>
                </a:cubicBezTo>
                <a:lnTo>
                  <a:pt x="609600" y="1219200"/>
                </a:lnTo>
                <a:cubicBezTo>
                  <a:pt x="273153" y="1219200"/>
                  <a:pt x="0" y="946047"/>
                  <a:pt x="0" y="609600"/>
                </a:cubicBezTo>
                <a:lnTo>
                  <a:pt x="0" y="609600"/>
                </a:lnTo>
                <a:cubicBezTo>
                  <a:pt x="0" y="273153"/>
                  <a:pt x="273153" y="0"/>
                  <a:pt x="609600" y="0"/>
                </a:cubicBezTo>
                <a:close/>
              </a:path>
            </a:pathLst>
          </a:custGeom>
          <a:solidFill>
            <a:srgbClr val="3A7BD5">
              <a:alpha val="20000"/>
            </a:srgbClr>
          </a:solidFill>
        </p:spPr>
      </p:sp>
      <p:sp>
        <p:nvSpPr>
          <p:cNvPr id="14" name="Shape 10"/>
          <p:cNvSpPr/>
          <p:nvPr>
            <p:custDataLst>
              <p:tags r:id="rId12"/>
            </p:custDataLst>
          </p:nvPr>
        </p:nvSpPr>
        <p:spPr>
          <a:xfrm>
            <a:off x="9609455" y="3004185"/>
            <a:ext cx="762000" cy="609600"/>
          </a:xfrm>
          <a:custGeom>
            <a:avLst/>
            <a:gdLst/>
            <a:ahLst/>
            <a:cxnLst/>
            <a:rect l="l" t="t" r="r" b="b"/>
            <a:pathLst>
              <a:path w="762000" h="609600">
                <a:moveTo>
                  <a:pt x="495181" y="250627"/>
                </a:moveTo>
                <a:cubicBezTo>
                  <a:pt x="509707" y="246698"/>
                  <a:pt x="524947" y="253603"/>
                  <a:pt x="531495" y="267057"/>
                </a:cubicBezTo>
                <a:lnTo>
                  <a:pt x="553641" y="311825"/>
                </a:lnTo>
                <a:cubicBezTo>
                  <a:pt x="565904" y="313492"/>
                  <a:pt x="577929" y="316825"/>
                  <a:pt x="589240" y="321469"/>
                </a:cubicBezTo>
                <a:lnTo>
                  <a:pt x="630912" y="293727"/>
                </a:lnTo>
                <a:cubicBezTo>
                  <a:pt x="643414" y="285393"/>
                  <a:pt x="659963" y="287060"/>
                  <a:pt x="670560" y="297656"/>
                </a:cubicBezTo>
                <a:lnTo>
                  <a:pt x="693420" y="320516"/>
                </a:lnTo>
                <a:cubicBezTo>
                  <a:pt x="704017" y="331113"/>
                  <a:pt x="705683" y="347782"/>
                  <a:pt x="697349" y="360164"/>
                </a:cubicBezTo>
                <a:lnTo>
                  <a:pt x="669608" y="401717"/>
                </a:lnTo>
                <a:cubicBezTo>
                  <a:pt x="671870" y="407313"/>
                  <a:pt x="673894" y="413147"/>
                  <a:pt x="675561" y="419219"/>
                </a:cubicBezTo>
                <a:cubicBezTo>
                  <a:pt x="677228" y="425291"/>
                  <a:pt x="678299" y="431244"/>
                  <a:pt x="679133" y="437317"/>
                </a:cubicBezTo>
                <a:lnTo>
                  <a:pt x="724019" y="459462"/>
                </a:lnTo>
                <a:cubicBezTo>
                  <a:pt x="737473" y="466130"/>
                  <a:pt x="744379" y="481370"/>
                  <a:pt x="740450" y="495776"/>
                </a:cubicBezTo>
                <a:lnTo>
                  <a:pt x="732115" y="526971"/>
                </a:lnTo>
                <a:cubicBezTo>
                  <a:pt x="728186" y="541377"/>
                  <a:pt x="714732" y="551140"/>
                  <a:pt x="699730" y="550188"/>
                </a:cubicBezTo>
                <a:lnTo>
                  <a:pt x="649724" y="546973"/>
                </a:lnTo>
                <a:cubicBezTo>
                  <a:pt x="642223" y="556617"/>
                  <a:pt x="633532" y="565547"/>
                  <a:pt x="623649" y="573167"/>
                </a:cubicBezTo>
                <a:lnTo>
                  <a:pt x="626864" y="623054"/>
                </a:lnTo>
                <a:cubicBezTo>
                  <a:pt x="627817" y="638056"/>
                  <a:pt x="618053" y="651629"/>
                  <a:pt x="603647" y="655439"/>
                </a:cubicBezTo>
                <a:lnTo>
                  <a:pt x="572453" y="663773"/>
                </a:lnTo>
                <a:cubicBezTo>
                  <a:pt x="557927" y="667702"/>
                  <a:pt x="542806" y="660797"/>
                  <a:pt x="536138" y="647343"/>
                </a:cubicBezTo>
                <a:lnTo>
                  <a:pt x="513993" y="602575"/>
                </a:lnTo>
                <a:cubicBezTo>
                  <a:pt x="501729" y="600908"/>
                  <a:pt x="489704" y="597575"/>
                  <a:pt x="478393" y="592931"/>
                </a:cubicBezTo>
                <a:lnTo>
                  <a:pt x="436721" y="620673"/>
                </a:lnTo>
                <a:cubicBezTo>
                  <a:pt x="424220" y="629007"/>
                  <a:pt x="407670" y="627340"/>
                  <a:pt x="397073" y="616744"/>
                </a:cubicBezTo>
                <a:lnTo>
                  <a:pt x="374213" y="593884"/>
                </a:lnTo>
                <a:cubicBezTo>
                  <a:pt x="363617" y="583287"/>
                  <a:pt x="361950" y="566738"/>
                  <a:pt x="370284" y="554236"/>
                </a:cubicBezTo>
                <a:lnTo>
                  <a:pt x="398026" y="512564"/>
                </a:lnTo>
                <a:cubicBezTo>
                  <a:pt x="395764" y="506968"/>
                  <a:pt x="393740" y="501134"/>
                  <a:pt x="392073" y="495062"/>
                </a:cubicBezTo>
                <a:cubicBezTo>
                  <a:pt x="390406" y="488990"/>
                  <a:pt x="389334" y="482918"/>
                  <a:pt x="388501" y="476964"/>
                </a:cubicBezTo>
                <a:lnTo>
                  <a:pt x="343614" y="454819"/>
                </a:lnTo>
                <a:cubicBezTo>
                  <a:pt x="330160" y="448151"/>
                  <a:pt x="323374" y="432911"/>
                  <a:pt x="327184" y="418505"/>
                </a:cubicBezTo>
                <a:lnTo>
                  <a:pt x="335518" y="387310"/>
                </a:lnTo>
                <a:cubicBezTo>
                  <a:pt x="339447" y="372904"/>
                  <a:pt x="352901" y="363141"/>
                  <a:pt x="367903" y="364093"/>
                </a:cubicBezTo>
                <a:lnTo>
                  <a:pt x="417790" y="367308"/>
                </a:lnTo>
                <a:cubicBezTo>
                  <a:pt x="425291" y="357664"/>
                  <a:pt x="433983" y="348734"/>
                  <a:pt x="443865" y="341114"/>
                </a:cubicBezTo>
                <a:lnTo>
                  <a:pt x="440650" y="291346"/>
                </a:lnTo>
                <a:cubicBezTo>
                  <a:pt x="439698" y="276344"/>
                  <a:pt x="449461" y="262771"/>
                  <a:pt x="463867" y="258961"/>
                </a:cubicBezTo>
                <a:lnTo>
                  <a:pt x="495062" y="250627"/>
                </a:lnTo>
                <a:close/>
                <a:moveTo>
                  <a:pt x="533876" y="404813"/>
                </a:moveTo>
                <a:cubicBezTo>
                  <a:pt x="504963" y="404845"/>
                  <a:pt x="481515" y="428346"/>
                  <a:pt x="481548" y="457260"/>
                </a:cubicBezTo>
                <a:cubicBezTo>
                  <a:pt x="481581" y="486173"/>
                  <a:pt x="505082" y="509620"/>
                  <a:pt x="533995" y="509588"/>
                </a:cubicBezTo>
                <a:cubicBezTo>
                  <a:pt x="562909" y="509555"/>
                  <a:pt x="586356" y="486054"/>
                  <a:pt x="586323" y="457140"/>
                </a:cubicBezTo>
                <a:cubicBezTo>
                  <a:pt x="586290" y="428227"/>
                  <a:pt x="562790" y="404780"/>
                  <a:pt x="533876" y="404813"/>
                </a:cubicBezTo>
                <a:close/>
                <a:moveTo>
                  <a:pt x="267772" y="-54173"/>
                </a:moveTo>
                <a:lnTo>
                  <a:pt x="298966" y="-45839"/>
                </a:lnTo>
                <a:cubicBezTo>
                  <a:pt x="313373" y="-41910"/>
                  <a:pt x="323136" y="-28337"/>
                  <a:pt x="322183" y="-13454"/>
                </a:cubicBezTo>
                <a:lnTo>
                  <a:pt x="318968" y="36314"/>
                </a:lnTo>
                <a:cubicBezTo>
                  <a:pt x="328851" y="43934"/>
                  <a:pt x="337542" y="52745"/>
                  <a:pt x="345043" y="62508"/>
                </a:cubicBezTo>
                <a:lnTo>
                  <a:pt x="395049" y="59293"/>
                </a:lnTo>
                <a:cubicBezTo>
                  <a:pt x="409932" y="58341"/>
                  <a:pt x="423505" y="68104"/>
                  <a:pt x="427434" y="82510"/>
                </a:cubicBezTo>
                <a:lnTo>
                  <a:pt x="435769" y="113705"/>
                </a:lnTo>
                <a:cubicBezTo>
                  <a:pt x="439579" y="128111"/>
                  <a:pt x="432792" y="143351"/>
                  <a:pt x="419338" y="150019"/>
                </a:cubicBezTo>
                <a:lnTo>
                  <a:pt x="374452" y="172164"/>
                </a:lnTo>
                <a:cubicBezTo>
                  <a:pt x="373618" y="178237"/>
                  <a:pt x="372428" y="184309"/>
                  <a:pt x="370880" y="190262"/>
                </a:cubicBezTo>
                <a:cubicBezTo>
                  <a:pt x="369332" y="196215"/>
                  <a:pt x="367189" y="202168"/>
                  <a:pt x="364927" y="207764"/>
                </a:cubicBezTo>
                <a:lnTo>
                  <a:pt x="392668" y="249436"/>
                </a:lnTo>
                <a:cubicBezTo>
                  <a:pt x="401003" y="261937"/>
                  <a:pt x="399336" y="278487"/>
                  <a:pt x="388739" y="289084"/>
                </a:cubicBezTo>
                <a:lnTo>
                  <a:pt x="365879" y="311944"/>
                </a:lnTo>
                <a:cubicBezTo>
                  <a:pt x="355283" y="322540"/>
                  <a:pt x="338733" y="324207"/>
                  <a:pt x="326231" y="315873"/>
                </a:cubicBezTo>
                <a:lnTo>
                  <a:pt x="284559" y="288131"/>
                </a:lnTo>
                <a:cubicBezTo>
                  <a:pt x="273248" y="292775"/>
                  <a:pt x="261223" y="296108"/>
                  <a:pt x="248960" y="297775"/>
                </a:cubicBezTo>
                <a:lnTo>
                  <a:pt x="226814" y="342543"/>
                </a:lnTo>
                <a:cubicBezTo>
                  <a:pt x="220147" y="355997"/>
                  <a:pt x="204907" y="362783"/>
                  <a:pt x="190500" y="358973"/>
                </a:cubicBezTo>
                <a:lnTo>
                  <a:pt x="159306" y="350639"/>
                </a:lnTo>
                <a:cubicBezTo>
                  <a:pt x="144780" y="346710"/>
                  <a:pt x="135136" y="333137"/>
                  <a:pt x="136088" y="318254"/>
                </a:cubicBezTo>
                <a:lnTo>
                  <a:pt x="139303" y="268367"/>
                </a:lnTo>
                <a:cubicBezTo>
                  <a:pt x="129421" y="260747"/>
                  <a:pt x="120729" y="251936"/>
                  <a:pt x="113228" y="242173"/>
                </a:cubicBezTo>
                <a:lnTo>
                  <a:pt x="63222" y="245388"/>
                </a:lnTo>
                <a:cubicBezTo>
                  <a:pt x="48339" y="246340"/>
                  <a:pt x="34766" y="236577"/>
                  <a:pt x="30837" y="222171"/>
                </a:cubicBezTo>
                <a:lnTo>
                  <a:pt x="22503" y="190976"/>
                </a:lnTo>
                <a:cubicBezTo>
                  <a:pt x="18693" y="176570"/>
                  <a:pt x="25479" y="161330"/>
                  <a:pt x="38933" y="154662"/>
                </a:cubicBezTo>
                <a:lnTo>
                  <a:pt x="83820" y="132517"/>
                </a:lnTo>
                <a:cubicBezTo>
                  <a:pt x="84653" y="126444"/>
                  <a:pt x="85844" y="120491"/>
                  <a:pt x="87392" y="114419"/>
                </a:cubicBezTo>
                <a:cubicBezTo>
                  <a:pt x="89059" y="108347"/>
                  <a:pt x="90964" y="102513"/>
                  <a:pt x="93345" y="96917"/>
                </a:cubicBezTo>
                <a:lnTo>
                  <a:pt x="65603" y="55364"/>
                </a:lnTo>
                <a:cubicBezTo>
                  <a:pt x="57269" y="42863"/>
                  <a:pt x="58936" y="26313"/>
                  <a:pt x="69533" y="15716"/>
                </a:cubicBezTo>
                <a:lnTo>
                  <a:pt x="92393" y="-7144"/>
                </a:lnTo>
                <a:cubicBezTo>
                  <a:pt x="102989" y="-17740"/>
                  <a:pt x="119539" y="-19407"/>
                  <a:pt x="132040" y="-11073"/>
                </a:cubicBezTo>
                <a:lnTo>
                  <a:pt x="173712" y="16669"/>
                </a:lnTo>
                <a:cubicBezTo>
                  <a:pt x="185023" y="12025"/>
                  <a:pt x="197048" y="8692"/>
                  <a:pt x="209312" y="7025"/>
                </a:cubicBezTo>
                <a:lnTo>
                  <a:pt x="231458" y="-37743"/>
                </a:lnTo>
                <a:cubicBezTo>
                  <a:pt x="238125" y="-51197"/>
                  <a:pt x="253246" y="-57983"/>
                  <a:pt x="267772" y="-54173"/>
                </a:cubicBezTo>
                <a:close/>
                <a:moveTo>
                  <a:pt x="229076" y="100013"/>
                </a:moveTo>
                <a:cubicBezTo>
                  <a:pt x="200163" y="100013"/>
                  <a:pt x="176689" y="123487"/>
                  <a:pt x="176689" y="152400"/>
                </a:cubicBezTo>
                <a:cubicBezTo>
                  <a:pt x="176689" y="181313"/>
                  <a:pt x="200163" y="204787"/>
                  <a:pt x="229076" y="204787"/>
                </a:cubicBezTo>
                <a:cubicBezTo>
                  <a:pt x="257990" y="204787"/>
                  <a:pt x="281464" y="181313"/>
                  <a:pt x="281464" y="152400"/>
                </a:cubicBezTo>
                <a:cubicBezTo>
                  <a:pt x="281464" y="123487"/>
                  <a:pt x="257990" y="100013"/>
                  <a:pt x="229076" y="100013"/>
                </a:cubicBezTo>
                <a:close/>
              </a:path>
            </a:pathLst>
          </a:custGeom>
          <a:solidFill>
            <a:srgbClr val="3A7BD5"/>
          </a:solidFill>
        </p:spPr>
      </p:sp>
      <p:sp>
        <p:nvSpPr>
          <p:cNvPr id="15" name="Text 11"/>
          <p:cNvSpPr/>
          <p:nvPr>
            <p:custDataLst>
              <p:tags r:id="rId13"/>
            </p:custDataLst>
          </p:nvPr>
        </p:nvSpPr>
        <p:spPr>
          <a:xfrm>
            <a:off x="8183245" y="4015105"/>
            <a:ext cx="3619500" cy="4114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4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工业级可靠性</a:t>
            </a:r>
            <a:endParaRPr lang="zh-CN" altLang="en-US" sz="2400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6" name="Text 12"/>
          <p:cNvSpPr/>
          <p:nvPr>
            <p:custDataLst>
              <p:tags r:id="rId14"/>
            </p:custDataLst>
          </p:nvPr>
        </p:nvSpPr>
        <p:spPr>
          <a:xfrm>
            <a:off x="8181023" y="4710430"/>
            <a:ext cx="35814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严格类型检查系统、高性能</a:t>
            </a:r>
            <a:r>
              <a:rPr lang="en-US" altLang="zh-CN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C++</a:t>
            </a:r>
            <a:r>
              <a:rPr lang="zh-CN" altLang="en-US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核心引擎、完善的错误处理机制、活跃的社区支持</a:t>
            </a:r>
            <a:endParaRPr lang="zh-CN" altLang="en-US" sz="1600" dirty="0">
              <a:solidFill>
                <a:srgbClr val="4A4A4A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2"/>
          <p:cNvSpPr/>
          <p:nvPr>
            <p:custDataLst>
              <p:tags r:id="rId1"/>
            </p:custDataLst>
          </p:nvPr>
        </p:nvSpPr>
        <p:spPr>
          <a:xfrm>
            <a:off x="5822950" y="1562100"/>
            <a:ext cx="5050790" cy="4137660"/>
          </a:xfrm>
          <a:custGeom>
            <a:avLst/>
            <a:gdLst/>
            <a:ahLst/>
            <a:cxnLst/>
            <a:rect l="l" t="t" r="r" b="b"/>
            <a:pathLst>
              <a:path w="5740400" h="2438400">
                <a:moveTo>
                  <a:pt x="101608" y="0"/>
                </a:moveTo>
                <a:lnTo>
                  <a:pt x="5638792" y="0"/>
                </a:lnTo>
                <a:cubicBezTo>
                  <a:pt x="5694908" y="0"/>
                  <a:pt x="5740400" y="45492"/>
                  <a:pt x="5740400" y="101608"/>
                </a:cubicBezTo>
                <a:lnTo>
                  <a:pt x="5740400" y="2336792"/>
                </a:lnTo>
                <a:cubicBezTo>
                  <a:pt x="5740400" y="2392908"/>
                  <a:pt x="5694908" y="2438400"/>
                  <a:pt x="5638792" y="2438400"/>
                </a:cubicBezTo>
                <a:lnTo>
                  <a:pt x="101608" y="2438400"/>
                </a:lnTo>
                <a:cubicBezTo>
                  <a:pt x="45492" y="2438400"/>
                  <a:pt x="0" y="2392908"/>
                  <a:pt x="0" y="23367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A8D0F5">
              <a:alpha val="30196"/>
            </a:srgbClr>
          </a:solidFill>
        </p:spPr>
      </p:sp>
      <p:pic>
        <p:nvPicPr>
          <p:cNvPr id="2" name="Image 0" descr="https://kimi-img.moonshot.cn/pub/slides/slides_tmpl/image/25-09-08-12:55:42-d2v63jlnfo2stf9dk4r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" y="429895"/>
            <a:ext cx="579755" cy="65214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2:55:41-d2v63jdnfo2stf9dk4q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44260"/>
            <a:ext cx="12192635" cy="7137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94995" y="624840"/>
            <a:ext cx="46609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altLang="zh-CN" sz="3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实际应用案例</a:t>
            </a:r>
            <a:endParaRPr lang="en-US" altLang="zh-CN" sz="3000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1236980" y="1802130"/>
            <a:ext cx="4731385" cy="37490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altLang="zh-CN" dirty="0"/>
          </a:p>
        </p:txBody>
      </p:sp>
      <p:sp>
        <p:nvSpPr>
          <p:cNvPr id="8" name="Text 4"/>
          <p:cNvSpPr/>
          <p:nvPr>
            <p:custDataLst>
              <p:tags r:id="rId4"/>
            </p:custDataLst>
          </p:nvPr>
        </p:nvSpPr>
        <p:spPr>
          <a:xfrm>
            <a:off x="406400" y="3402965"/>
            <a:ext cx="5385435" cy="13214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9" name="文本框 8"/>
          <p:cNvSpPr txBox="1"/>
          <p:nvPr/>
        </p:nvSpPr>
        <p:spPr>
          <a:xfrm>
            <a:off x="1687830" y="1184275"/>
            <a:ext cx="4104005" cy="51447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sz="1600" b="1" dirty="0">
                <a:solidFill>
                  <a:srgbClr val="3A7BD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案例一：程序验证与安全分析</a:t>
            </a:r>
            <a:endParaRPr lang="zh-CN" altLang="en-US" sz="1600" b="1" dirty="0">
              <a:solidFill>
                <a:srgbClr val="3A7BD5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sz="1600" b="1" dirty="0">
                <a:solidFill>
                  <a:srgbClr val="3A7BD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问题： 验证缓冲区溢出漏洞</a:t>
            </a:r>
            <a:endParaRPr lang="zh-CN" altLang="en-US" sz="1600" b="1" dirty="0">
              <a:solidFill>
                <a:srgbClr val="3A7BD5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400" dirty="0">
                <a:sym typeface="+mn-ea"/>
              </a:rPr>
              <a:t>def verify_buffer_safety(buffer_size, index):</a:t>
            </a:r>
            <a:endParaRPr lang="en-US" altLang="zh-CN" sz="14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400" dirty="0">
                <a:sym typeface="+mn-ea"/>
              </a:rPr>
              <a:t>    """</a:t>
            </a:r>
            <a:r>
              <a:rPr lang="zh-CN" altLang="en-US" sz="1400" dirty="0">
                <a:sym typeface="+mn-ea"/>
              </a:rPr>
              <a:t>验证数组访问安全性</a:t>
            </a:r>
            <a:r>
              <a:rPr lang="en-US" altLang="zh-CN" sz="1400" dirty="0">
                <a:sym typeface="+mn-ea"/>
              </a:rPr>
              <a:t>"""</a:t>
            </a:r>
            <a:endParaRPr lang="en-US" altLang="zh-CN" sz="14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400" dirty="0">
                <a:sym typeface="+mn-ea"/>
              </a:rPr>
              <a:t>    solver = cvc5.Solver()</a:t>
            </a:r>
            <a:endParaRPr lang="en-US" altLang="zh-CN" sz="14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400" dirty="0">
                <a:sym typeface="+mn-ea"/>
              </a:rPr>
              <a:t>    solver.setLogic("QF_AUFLIA")</a:t>
            </a:r>
            <a:endParaRPr lang="en-US" altLang="zh-CN" sz="14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400" dirty="0">
                <a:sym typeface="+mn-ea"/>
              </a:rPr>
              <a:t>    # </a:t>
            </a:r>
            <a:r>
              <a:rPr lang="zh-CN" altLang="en-US" sz="1400" dirty="0">
                <a:sym typeface="+mn-ea"/>
              </a:rPr>
              <a:t>建模</a:t>
            </a:r>
            <a:endParaRPr lang="zh-CN" altLang="en-US" sz="14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400" dirty="0">
                <a:sym typeface="+mn-ea"/>
              </a:rPr>
              <a:t>    size = solver.mkInteger(buffer_size)</a:t>
            </a:r>
            <a:endParaRPr lang="en-US" altLang="zh-CN" sz="14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400" dirty="0">
                <a:sym typeface="+mn-ea"/>
              </a:rPr>
              <a:t>    idx = solver.mkConst(int_sort, "index")</a:t>
            </a:r>
            <a:endParaRPr lang="en-US" altLang="zh-CN" sz="14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400" dirty="0">
                <a:sym typeface="+mn-ea"/>
              </a:rPr>
              <a:t>    # </a:t>
            </a:r>
            <a:r>
              <a:rPr lang="zh-CN" altLang="en-US" sz="1400" dirty="0">
                <a:sym typeface="+mn-ea"/>
              </a:rPr>
              <a:t>安全约束</a:t>
            </a:r>
            <a:endParaRPr lang="zh-CN" altLang="en-US" sz="14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400" dirty="0">
                <a:sym typeface="+mn-ea"/>
              </a:rPr>
              <a:t>    safe_access = solver.mkTerm(Kind.AND,</a:t>
            </a:r>
            <a:endParaRPr lang="en-US" altLang="zh-CN" sz="14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400" dirty="0">
                <a:sym typeface="+mn-ea"/>
              </a:rPr>
              <a:t>        solver.mkTerm(Kind.GE, idx, 0),</a:t>
            </a:r>
            <a:endParaRPr lang="en-US" altLang="zh-CN" sz="14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400" dirty="0">
                <a:sym typeface="+mn-ea"/>
              </a:rPr>
              <a:t>        solver.mkTerm(Kind.LT, idx, size) )</a:t>
            </a:r>
            <a:endParaRPr lang="en-US" altLang="zh-CN" sz="14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400" dirty="0">
                <a:sym typeface="+mn-ea"/>
              </a:rPr>
              <a:t>    # </a:t>
            </a:r>
            <a:r>
              <a:rPr lang="zh-CN" altLang="en-US" sz="1400" dirty="0">
                <a:sym typeface="+mn-ea"/>
              </a:rPr>
              <a:t>验证</a:t>
            </a:r>
            <a:endParaRPr lang="zh-CN" altLang="en-US" sz="14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400" dirty="0">
                <a:sym typeface="+mn-ea"/>
              </a:rPr>
              <a:t>    solver.assertFormula(solver.mkTerm(Kind.NOT, safe_access))</a:t>
            </a:r>
            <a:endParaRPr lang="en-US" altLang="zh-CN" sz="14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400" dirty="0">
                <a:sym typeface="+mn-ea"/>
              </a:rPr>
              <a:t>    result = solver.checkSat()</a:t>
            </a:r>
            <a:endParaRPr lang="en-US" altLang="zh-CN" sz="14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400" dirty="0">
                <a:sym typeface="+mn-ea"/>
              </a:rPr>
              <a:t>    return result.isUnsat()  # </a:t>
            </a:r>
            <a:r>
              <a:rPr lang="zh-CN" altLang="en-US" sz="1400" dirty="0">
                <a:sym typeface="+mn-ea"/>
              </a:rPr>
              <a:t>无解表示安全</a:t>
            </a:r>
            <a:endParaRPr lang="zh-CN" altLang="en-US" sz="14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endParaRPr lang="zh-CN" altLang="en-US" sz="1400" dirty="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72505" y="4556760"/>
            <a:ext cx="4268470" cy="1143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b="1" dirty="0">
                <a:solidFill>
                  <a:srgbClr val="3A7BD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应用价值：</a:t>
            </a:r>
            <a:endParaRPr lang="zh-CN" altLang="en-US" b="1" dirty="0">
              <a:solidFill>
                <a:srgbClr val="3A7BD5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sz="1600" dirty="0">
                <a:sym typeface="+mn-ea"/>
              </a:rPr>
              <a:t>自动发现数组越界漏洞、验证循环边界安全性、确保内存访问合法性</a:t>
            </a:r>
            <a:endParaRPr lang="zh-CN" altLang="en-US" sz="16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endParaRPr lang="zh-CN" altLang="en-US" sz="1600" dirty="0">
              <a:sym typeface="+mn-ea"/>
            </a:endParaRPr>
          </a:p>
        </p:txBody>
      </p:sp>
      <p:pic>
        <p:nvPicPr>
          <p:cNvPr id="7" name="图片 6"/>
          <p:cNvPicPr/>
          <p:nvPr/>
        </p:nvPicPr>
        <p:blipFill>
          <a:blip r:embed="rId5"/>
          <a:stretch>
            <a:fillRect/>
          </a:stretch>
        </p:blipFill>
        <p:spPr>
          <a:xfrm>
            <a:off x="6072505" y="1769110"/>
            <a:ext cx="4267835" cy="264604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2"/>
          <p:cNvSpPr/>
          <p:nvPr>
            <p:custDataLst>
              <p:tags r:id="rId1"/>
            </p:custDataLst>
          </p:nvPr>
        </p:nvSpPr>
        <p:spPr>
          <a:xfrm>
            <a:off x="6252210" y="1360170"/>
            <a:ext cx="5050790" cy="4137660"/>
          </a:xfrm>
          <a:custGeom>
            <a:avLst/>
            <a:gdLst/>
            <a:ahLst/>
            <a:cxnLst/>
            <a:rect l="l" t="t" r="r" b="b"/>
            <a:pathLst>
              <a:path w="5740400" h="2438400">
                <a:moveTo>
                  <a:pt x="101608" y="0"/>
                </a:moveTo>
                <a:lnTo>
                  <a:pt x="5638792" y="0"/>
                </a:lnTo>
                <a:cubicBezTo>
                  <a:pt x="5694908" y="0"/>
                  <a:pt x="5740400" y="45492"/>
                  <a:pt x="5740400" y="101608"/>
                </a:cubicBezTo>
                <a:lnTo>
                  <a:pt x="5740400" y="2336792"/>
                </a:lnTo>
                <a:cubicBezTo>
                  <a:pt x="5740400" y="2392908"/>
                  <a:pt x="5694908" y="2438400"/>
                  <a:pt x="5638792" y="2438400"/>
                </a:cubicBezTo>
                <a:lnTo>
                  <a:pt x="101608" y="2438400"/>
                </a:lnTo>
                <a:cubicBezTo>
                  <a:pt x="45492" y="2438400"/>
                  <a:pt x="0" y="2392908"/>
                  <a:pt x="0" y="2336792"/>
                </a:cubicBezTo>
                <a:lnTo>
                  <a:pt x="0" y="101608"/>
                </a:lnTo>
                <a:cubicBezTo>
                  <a:pt x="0" y="45529"/>
                  <a:pt x="45529" y="0"/>
                  <a:pt x="101608" y="0"/>
                </a:cubicBezTo>
                <a:close/>
              </a:path>
            </a:pathLst>
          </a:custGeom>
          <a:solidFill>
            <a:srgbClr val="A8D0F5">
              <a:alpha val="30196"/>
            </a:srgbClr>
          </a:solidFill>
        </p:spPr>
      </p:sp>
      <p:pic>
        <p:nvPicPr>
          <p:cNvPr id="2" name="Image 0" descr="https://kimi-img.moonshot.cn/pub/slides/slides_tmpl/image/25-09-08-12:55:42-d2v63jlnfo2stf9dk4r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" y="429895"/>
            <a:ext cx="579755" cy="65214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2:55:41-d2v63jdnfo2stf9dk4q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44260"/>
            <a:ext cx="12192635" cy="7137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94995" y="624840"/>
            <a:ext cx="46609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altLang="zh-CN" sz="3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实际应用案例</a:t>
            </a:r>
            <a:endParaRPr lang="en-US" altLang="zh-CN" sz="3000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1236980" y="1802130"/>
            <a:ext cx="4731385" cy="374904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endParaRPr lang="en-US" altLang="zh-CN" dirty="0"/>
          </a:p>
        </p:txBody>
      </p:sp>
      <p:sp>
        <p:nvSpPr>
          <p:cNvPr id="8" name="Text 4"/>
          <p:cNvSpPr/>
          <p:nvPr>
            <p:custDataLst>
              <p:tags r:id="rId4"/>
            </p:custDataLst>
          </p:nvPr>
        </p:nvSpPr>
        <p:spPr>
          <a:xfrm>
            <a:off x="406400" y="3402965"/>
            <a:ext cx="5385435" cy="13214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endParaRPr lang="en-US" sz="1600" dirty="0"/>
          </a:p>
        </p:txBody>
      </p:sp>
      <p:sp>
        <p:nvSpPr>
          <p:cNvPr id="9" name="文本框 8"/>
          <p:cNvSpPr txBox="1"/>
          <p:nvPr/>
        </p:nvSpPr>
        <p:spPr>
          <a:xfrm>
            <a:off x="1169670" y="1082040"/>
            <a:ext cx="5184775" cy="50971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lnSpc>
                <a:spcPct val="130000"/>
              </a:lnSpc>
              <a:buClrTx/>
              <a:buSzTx/>
              <a:buFontTx/>
              <a:buNone/>
            </a:pPr>
            <a:r>
              <a:rPr lang="zh-CN" altLang="en-US" sz="1600" b="1" dirty="0">
                <a:solidFill>
                  <a:srgbClr val="3A7BD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案例二：智能合约形式化验证</a:t>
            </a:r>
            <a:endParaRPr lang="zh-CN" altLang="en-US" sz="1600" b="1" dirty="0">
              <a:solidFill>
                <a:srgbClr val="3A7BD5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  <a:buNone/>
            </a:pPr>
            <a:r>
              <a:rPr lang="zh-CN" altLang="en-US" sz="1600" b="1" dirty="0">
                <a:solidFill>
                  <a:srgbClr val="3A7BD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问题： 验证代币转账约束</a:t>
            </a:r>
            <a:endParaRPr lang="zh-CN" altLang="en-US" sz="1600" b="1" dirty="0">
              <a:solidFill>
                <a:srgbClr val="3A7BD5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200" dirty="0">
                <a:sym typeface="+mn-ea"/>
              </a:rPr>
              <a:t>def verify_token_transfer(balance_from, amount):</a:t>
            </a:r>
            <a:endParaRPr lang="en-US" altLang="zh-CN" sz="12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200" dirty="0">
                <a:sym typeface="+mn-ea"/>
              </a:rPr>
              <a:t>    """</a:t>
            </a:r>
            <a:r>
              <a:rPr lang="zh-CN" altLang="en-US" sz="1200" dirty="0">
                <a:sym typeface="+mn-ea"/>
              </a:rPr>
              <a:t>验证代币转账约束</a:t>
            </a:r>
            <a:r>
              <a:rPr lang="en-US" altLang="zh-CN" sz="1200" dirty="0">
                <a:sym typeface="+mn-ea"/>
              </a:rPr>
              <a:t>"""</a:t>
            </a:r>
            <a:endParaRPr lang="en-US" altLang="zh-CN" sz="12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200" dirty="0">
                <a:sym typeface="+mn-ea"/>
              </a:rPr>
              <a:t>    solver = cvc5.Solver()</a:t>
            </a:r>
            <a:endParaRPr lang="en-US" altLang="zh-CN" sz="12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200" dirty="0">
                <a:sym typeface="+mn-ea"/>
              </a:rPr>
              <a:t>    solver.setLogic("QF_LIA")</a:t>
            </a:r>
            <a:endParaRPr lang="en-US" altLang="zh-CN" sz="12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200" dirty="0">
                <a:sym typeface="+mn-ea"/>
              </a:rPr>
              <a:t>    # </a:t>
            </a:r>
            <a:r>
              <a:rPr lang="zh-CN" altLang="en-US" sz="1200" dirty="0">
                <a:sym typeface="+mn-ea"/>
              </a:rPr>
              <a:t>变量定义</a:t>
            </a:r>
            <a:endParaRPr lang="zh-CN" altLang="en-US" sz="12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200" dirty="0">
                <a:sym typeface="+mn-ea"/>
              </a:rPr>
              <a:t>    balance_before = solver.mkInteger(balance_from)</a:t>
            </a:r>
            <a:endParaRPr lang="en-US" altLang="zh-CN" sz="12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200" dirty="0">
                <a:sym typeface="+mn-ea"/>
              </a:rPr>
              <a:t>    # </a:t>
            </a:r>
            <a:r>
              <a:rPr lang="zh-CN" altLang="en-US" sz="1200" dirty="0">
                <a:sym typeface="+mn-ea"/>
              </a:rPr>
              <a:t>业务约束</a:t>
            </a:r>
            <a:endParaRPr lang="zh-CN" altLang="en-US" sz="12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200" dirty="0">
                <a:sym typeface="+mn-ea"/>
              </a:rPr>
              <a:t>    constraints = [</a:t>
            </a:r>
            <a:endParaRPr lang="en-US" altLang="zh-CN" sz="12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200" dirty="0">
                <a:sym typeface="+mn-ea"/>
              </a:rPr>
              <a:t>        solver.mkTerm(Kind.GT, transfer_amount, 0),      # </a:t>
            </a:r>
            <a:r>
              <a:rPr lang="zh-CN" altLang="en-US" sz="1200" dirty="0">
                <a:sym typeface="+mn-ea"/>
              </a:rPr>
              <a:t>转账金额</a:t>
            </a:r>
            <a:r>
              <a:rPr lang="en-US" altLang="zh-CN" sz="1200" dirty="0">
                <a:sym typeface="+mn-ea"/>
              </a:rPr>
              <a:t>&gt;0</a:t>
            </a:r>
            <a:endParaRPr lang="en-US" altLang="zh-CN" sz="12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200" dirty="0">
                <a:sym typeface="+mn-ea"/>
              </a:rPr>
              <a:t>        solver.mkTerm(Kind.GE, balance_before, transfer_amount),  # </a:t>
            </a:r>
            <a:r>
              <a:rPr lang="zh-CN" altLang="en-US" sz="1200" dirty="0">
                <a:sym typeface="+mn-ea"/>
              </a:rPr>
              <a:t>余额充足</a:t>
            </a:r>
            <a:endParaRPr lang="zh-CN" altLang="en-US" sz="12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200" dirty="0">
                <a:sym typeface="+mn-ea"/>
              </a:rPr>
              <a:t>        solver.mkTerm(Kind.EQUAL,                        # </a:t>
            </a:r>
            <a:r>
              <a:rPr lang="zh-CN" altLang="en-US" sz="1200" dirty="0">
                <a:sym typeface="+mn-ea"/>
              </a:rPr>
              <a:t>余额计算</a:t>
            </a:r>
            <a:endParaRPr lang="zh-CN" altLang="en-US" sz="12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200" dirty="0">
                <a:sym typeface="+mn-ea"/>
              </a:rPr>
              <a:t>            balance_after,</a:t>
            </a:r>
            <a:endParaRPr lang="en-US" altLang="zh-CN" sz="12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200" dirty="0">
                <a:sym typeface="+mn-ea"/>
              </a:rPr>
              <a:t>            solver.mkTerm(Kind.SUB, balance_before, transfer_amount)</a:t>
            </a:r>
            <a:endParaRPr lang="en-US" altLang="zh-CN" sz="12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200" dirty="0">
                <a:sym typeface="+mn-ea"/>
              </a:rPr>
              <a:t>        ),</a:t>
            </a:r>
            <a:endParaRPr lang="en-US" altLang="zh-CN" sz="12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200" dirty="0">
                <a:sym typeface="+mn-ea"/>
              </a:rPr>
              <a:t>        solver.mkTerm(Kind.GE, balance_after, 0)        # </a:t>
            </a:r>
            <a:r>
              <a:rPr lang="zh-CN" altLang="en-US" sz="1200" dirty="0">
                <a:sym typeface="+mn-ea"/>
              </a:rPr>
              <a:t>余额非负</a:t>
            </a:r>
            <a:r>
              <a:rPr lang="en-US" altLang="zh-CN" sz="1200" dirty="0">
                <a:sym typeface="+mn-ea"/>
              </a:rPr>
              <a:t>    # </a:t>
            </a:r>
            <a:r>
              <a:rPr lang="zh-CN" altLang="en-US" sz="1200" dirty="0">
                <a:sym typeface="+mn-ea"/>
              </a:rPr>
              <a:t>求解验证</a:t>
            </a:r>
            <a:endParaRPr lang="zh-CN" altLang="en-US" sz="12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200" dirty="0">
                <a:sym typeface="+mn-ea"/>
              </a:rPr>
              <a:t>    for c in constraints:</a:t>
            </a:r>
            <a:endParaRPr lang="en-US" altLang="zh-CN" sz="12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200" dirty="0">
                <a:sym typeface="+mn-ea"/>
              </a:rPr>
              <a:t>        solver.assertFormula(c)</a:t>
            </a:r>
            <a:endParaRPr lang="en-US" altLang="zh-CN" sz="1200" dirty="0"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1200" dirty="0">
                <a:sym typeface="+mn-ea"/>
              </a:rPr>
              <a:t>    return solver.checkSat().isSat()</a:t>
            </a:r>
            <a:endParaRPr lang="en-US" altLang="zh-CN" sz="1200" dirty="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01765" y="4354830"/>
            <a:ext cx="4268470" cy="114300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b="1" dirty="0">
                <a:solidFill>
                  <a:srgbClr val="3A7BD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  <a:sym typeface="+mn-ea"/>
              </a:rPr>
              <a:t>应用价值：</a:t>
            </a:r>
            <a:endParaRPr lang="zh-CN" altLang="en-US" b="1" dirty="0">
              <a:solidFill>
                <a:srgbClr val="3A7BD5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  <a:sym typeface="+mn-ea"/>
            </a:endParaRPr>
          </a:p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zh-CN" altLang="en-US" sz="1600" dirty="0">
                <a:sym typeface="+mn-ea"/>
              </a:rPr>
              <a:t>确保智能合约安全性、验证业务逻辑完整性、防止算术溢出漏洞</a:t>
            </a:r>
            <a:endParaRPr lang="zh-CN" altLang="en-US" sz="1600" dirty="0">
              <a:sym typeface="+mn-ea"/>
            </a:endParaRPr>
          </a:p>
        </p:txBody>
      </p:sp>
      <p:pic>
        <p:nvPicPr>
          <p:cNvPr id="11" name="图片 10"/>
          <p:cNvPicPr/>
          <p:nvPr/>
        </p:nvPicPr>
        <p:blipFill>
          <a:blip r:embed="rId5"/>
          <a:stretch>
            <a:fillRect/>
          </a:stretch>
        </p:blipFill>
        <p:spPr>
          <a:xfrm>
            <a:off x="6729095" y="1634490"/>
            <a:ext cx="4041140" cy="274383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2:55:42-d2v63jlnfo2stf9dk4r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" y="429895"/>
            <a:ext cx="579755" cy="65214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2:55:41-d2v63jdnfo2stf9dk4q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4260"/>
            <a:ext cx="12192635" cy="7137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8750" y="13462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未来发展方向</a:t>
            </a:r>
            <a:endParaRPr lang="en-US" sz="3200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5" name="Shape 1"/>
          <p:cNvSpPr/>
          <p:nvPr/>
        </p:nvSpPr>
        <p:spPr>
          <a:xfrm>
            <a:off x="254000" y="2209800"/>
            <a:ext cx="11684000" cy="965200"/>
          </a:xfrm>
          <a:custGeom>
            <a:avLst/>
            <a:gdLst/>
            <a:ahLst/>
            <a:cxnLst/>
            <a:rect l="l" t="t" r="r" b="b"/>
            <a:pathLst>
              <a:path w="11684000" h="965200">
                <a:moveTo>
                  <a:pt x="101597" y="0"/>
                </a:moveTo>
                <a:lnTo>
                  <a:pt x="11582403" y="0"/>
                </a:lnTo>
                <a:cubicBezTo>
                  <a:pt x="11638513" y="0"/>
                  <a:pt x="11684000" y="45487"/>
                  <a:pt x="11684000" y="101597"/>
                </a:cubicBezTo>
                <a:lnTo>
                  <a:pt x="11684000" y="863603"/>
                </a:lnTo>
                <a:cubicBezTo>
                  <a:pt x="11684000" y="919713"/>
                  <a:pt x="11638513" y="965200"/>
                  <a:pt x="115824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A8D0F5">
              <a:alpha val="30196"/>
            </a:srgbClr>
          </a:solidFill>
        </p:spPr>
      </p:sp>
      <p:sp>
        <p:nvSpPr>
          <p:cNvPr id="6" name="Shape 2"/>
          <p:cNvSpPr/>
          <p:nvPr>
            <p:custDataLst>
              <p:tags r:id="rId3"/>
            </p:custDataLst>
          </p:nvPr>
        </p:nvSpPr>
        <p:spPr>
          <a:xfrm>
            <a:off x="700088" y="2501900"/>
            <a:ext cx="333375" cy="381000"/>
          </a:xfrm>
          <a:custGeom>
            <a:avLst/>
            <a:gdLst/>
            <a:ahLst/>
            <a:cxnLst/>
            <a:rect l="l" t="t" r="r" b="b"/>
            <a:pathLst>
              <a:path w="333375" h="381000">
                <a:moveTo>
                  <a:pt x="125016" y="23812"/>
                </a:moveTo>
                <a:lnTo>
                  <a:pt x="17859" y="23812"/>
                </a:lnTo>
                <a:cubicBezTo>
                  <a:pt x="7962" y="23812"/>
                  <a:pt x="0" y="31775"/>
                  <a:pt x="0" y="41672"/>
                </a:cubicBezTo>
                <a:lnTo>
                  <a:pt x="0" y="148828"/>
                </a:lnTo>
                <a:cubicBezTo>
                  <a:pt x="0" y="156046"/>
                  <a:pt x="4316" y="162595"/>
                  <a:pt x="11013" y="165348"/>
                </a:cubicBezTo>
                <a:cubicBezTo>
                  <a:pt x="17711" y="168101"/>
                  <a:pt x="25375" y="166539"/>
                  <a:pt x="30510" y="161479"/>
                </a:cubicBezTo>
                <a:lnTo>
                  <a:pt x="60275" y="131713"/>
                </a:lnTo>
                <a:lnTo>
                  <a:pt x="119063" y="190500"/>
                </a:lnTo>
                <a:lnTo>
                  <a:pt x="60275" y="249287"/>
                </a:lnTo>
                <a:lnTo>
                  <a:pt x="30510" y="219521"/>
                </a:lnTo>
                <a:cubicBezTo>
                  <a:pt x="25375" y="214387"/>
                  <a:pt x="17711" y="212899"/>
                  <a:pt x="11013" y="215652"/>
                </a:cubicBezTo>
                <a:cubicBezTo>
                  <a:pt x="4316" y="218405"/>
                  <a:pt x="0" y="224954"/>
                  <a:pt x="0" y="232172"/>
                </a:cubicBezTo>
                <a:lnTo>
                  <a:pt x="0" y="339328"/>
                </a:lnTo>
                <a:cubicBezTo>
                  <a:pt x="0" y="349225"/>
                  <a:pt x="7962" y="357188"/>
                  <a:pt x="17859" y="357188"/>
                </a:cubicBezTo>
                <a:lnTo>
                  <a:pt x="125016" y="357188"/>
                </a:lnTo>
                <a:cubicBezTo>
                  <a:pt x="132234" y="357188"/>
                  <a:pt x="138782" y="352871"/>
                  <a:pt x="141536" y="346174"/>
                </a:cubicBezTo>
                <a:cubicBezTo>
                  <a:pt x="144289" y="339477"/>
                  <a:pt x="142801" y="331812"/>
                  <a:pt x="137666" y="326678"/>
                </a:cubicBezTo>
                <a:lnTo>
                  <a:pt x="107900" y="296912"/>
                </a:lnTo>
                <a:lnTo>
                  <a:pt x="166688" y="238125"/>
                </a:lnTo>
                <a:lnTo>
                  <a:pt x="225475" y="296912"/>
                </a:lnTo>
                <a:lnTo>
                  <a:pt x="195709" y="326678"/>
                </a:lnTo>
                <a:cubicBezTo>
                  <a:pt x="190574" y="331812"/>
                  <a:pt x="189086" y="339477"/>
                  <a:pt x="191839" y="346174"/>
                </a:cubicBezTo>
                <a:cubicBezTo>
                  <a:pt x="194593" y="352871"/>
                  <a:pt x="201141" y="357188"/>
                  <a:pt x="208359" y="357188"/>
                </a:cubicBezTo>
                <a:lnTo>
                  <a:pt x="315516" y="357188"/>
                </a:lnTo>
                <a:cubicBezTo>
                  <a:pt x="325413" y="357188"/>
                  <a:pt x="333375" y="349225"/>
                  <a:pt x="333375" y="339328"/>
                </a:cubicBezTo>
                <a:lnTo>
                  <a:pt x="333375" y="232172"/>
                </a:lnTo>
                <a:cubicBezTo>
                  <a:pt x="333375" y="224954"/>
                  <a:pt x="329059" y="218405"/>
                  <a:pt x="322362" y="215652"/>
                </a:cubicBezTo>
                <a:cubicBezTo>
                  <a:pt x="315664" y="212899"/>
                  <a:pt x="308000" y="214387"/>
                  <a:pt x="302865" y="219521"/>
                </a:cubicBezTo>
                <a:lnTo>
                  <a:pt x="273100" y="249287"/>
                </a:lnTo>
                <a:lnTo>
                  <a:pt x="214313" y="190500"/>
                </a:lnTo>
                <a:lnTo>
                  <a:pt x="273100" y="131713"/>
                </a:lnTo>
                <a:lnTo>
                  <a:pt x="302865" y="161479"/>
                </a:lnTo>
                <a:cubicBezTo>
                  <a:pt x="308000" y="166613"/>
                  <a:pt x="315664" y="168101"/>
                  <a:pt x="322362" y="165348"/>
                </a:cubicBezTo>
                <a:cubicBezTo>
                  <a:pt x="329059" y="162595"/>
                  <a:pt x="333375" y="156046"/>
                  <a:pt x="333375" y="148828"/>
                </a:cubicBezTo>
                <a:lnTo>
                  <a:pt x="333375" y="41672"/>
                </a:lnTo>
                <a:cubicBezTo>
                  <a:pt x="333375" y="31775"/>
                  <a:pt x="325413" y="23812"/>
                  <a:pt x="315516" y="23812"/>
                </a:cubicBezTo>
                <a:lnTo>
                  <a:pt x="208359" y="23812"/>
                </a:lnTo>
                <a:cubicBezTo>
                  <a:pt x="201141" y="23812"/>
                  <a:pt x="194593" y="28129"/>
                  <a:pt x="191839" y="34826"/>
                </a:cubicBezTo>
                <a:cubicBezTo>
                  <a:pt x="189086" y="41523"/>
                  <a:pt x="190649" y="49188"/>
                  <a:pt x="195709" y="54322"/>
                </a:cubicBezTo>
                <a:lnTo>
                  <a:pt x="225475" y="84088"/>
                </a:lnTo>
                <a:lnTo>
                  <a:pt x="166688" y="142875"/>
                </a:lnTo>
                <a:lnTo>
                  <a:pt x="107900" y="84088"/>
                </a:lnTo>
                <a:lnTo>
                  <a:pt x="137666" y="54322"/>
                </a:lnTo>
                <a:cubicBezTo>
                  <a:pt x="142801" y="49188"/>
                  <a:pt x="144289" y="41523"/>
                  <a:pt x="141536" y="34826"/>
                </a:cubicBezTo>
                <a:cubicBezTo>
                  <a:pt x="138782" y="28129"/>
                  <a:pt x="132234" y="23812"/>
                  <a:pt x="125016" y="23812"/>
                </a:cubicBezTo>
                <a:close/>
              </a:path>
            </a:pathLst>
          </a:custGeom>
          <a:solidFill>
            <a:srgbClr val="004080"/>
          </a:solidFill>
        </p:spPr>
      </p:sp>
      <p:sp>
        <p:nvSpPr>
          <p:cNvPr id="7" name="Text 3"/>
          <p:cNvSpPr/>
          <p:nvPr>
            <p:custDataLst>
              <p:tags r:id="rId4"/>
            </p:custDataLst>
          </p:nvPr>
        </p:nvSpPr>
        <p:spPr>
          <a:xfrm>
            <a:off x="1473200" y="2240915"/>
            <a:ext cx="5257800" cy="47688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理论扩展</a:t>
            </a:r>
            <a:endParaRPr lang="en-US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8" name="Text 4"/>
          <p:cNvSpPr/>
          <p:nvPr>
            <p:custDataLst>
              <p:tags r:id="rId5"/>
            </p:custDataLst>
          </p:nvPr>
        </p:nvSpPr>
        <p:spPr>
          <a:xfrm>
            <a:off x="1473200" y="2717800"/>
            <a:ext cx="7052945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增强对非线性算术、浮点数、量化公式等更复杂问题的求解能力。</a:t>
            </a:r>
            <a:endParaRPr lang="en-US" sz="1600" dirty="0">
              <a:solidFill>
                <a:srgbClr val="4A4A4A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9" name="Shape 5"/>
          <p:cNvSpPr/>
          <p:nvPr/>
        </p:nvSpPr>
        <p:spPr>
          <a:xfrm>
            <a:off x="254000" y="3378200"/>
            <a:ext cx="11684000" cy="965200"/>
          </a:xfrm>
          <a:custGeom>
            <a:avLst/>
            <a:gdLst/>
            <a:ahLst/>
            <a:cxnLst/>
            <a:rect l="l" t="t" r="r" b="b"/>
            <a:pathLst>
              <a:path w="11684000" h="965200">
                <a:moveTo>
                  <a:pt x="101597" y="0"/>
                </a:moveTo>
                <a:lnTo>
                  <a:pt x="11582403" y="0"/>
                </a:lnTo>
                <a:cubicBezTo>
                  <a:pt x="11638513" y="0"/>
                  <a:pt x="11684000" y="45487"/>
                  <a:pt x="11684000" y="101597"/>
                </a:cubicBezTo>
                <a:lnTo>
                  <a:pt x="11684000" y="863603"/>
                </a:lnTo>
                <a:cubicBezTo>
                  <a:pt x="11684000" y="919713"/>
                  <a:pt x="11638513" y="965200"/>
                  <a:pt x="115824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A8D0F5">
              <a:alpha val="30196"/>
            </a:srgbClr>
          </a:solidFill>
        </p:spPr>
      </p:sp>
      <p:sp>
        <p:nvSpPr>
          <p:cNvPr id="10" name="Shape 6"/>
          <p:cNvSpPr/>
          <p:nvPr>
            <p:custDataLst>
              <p:tags r:id="rId6"/>
            </p:custDataLst>
          </p:nvPr>
        </p:nvSpPr>
        <p:spPr>
          <a:xfrm>
            <a:off x="676275" y="36703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0" y="190500"/>
                </a:moveTo>
                <a:cubicBezTo>
                  <a:pt x="0" y="85360"/>
                  <a:pt x="85360" y="0"/>
                  <a:pt x="190500" y="0"/>
                </a:cubicBezTo>
                <a:cubicBezTo>
                  <a:pt x="295640" y="0"/>
                  <a:pt x="381000" y="85360"/>
                  <a:pt x="381000" y="190500"/>
                </a:cubicBezTo>
                <a:cubicBezTo>
                  <a:pt x="381000" y="295640"/>
                  <a:pt x="295640" y="381000"/>
                  <a:pt x="190500" y="381000"/>
                </a:cubicBezTo>
                <a:cubicBezTo>
                  <a:pt x="85360" y="381000"/>
                  <a:pt x="0" y="295640"/>
                  <a:pt x="0" y="190500"/>
                </a:cubicBezTo>
                <a:close/>
                <a:moveTo>
                  <a:pt x="214313" y="71438"/>
                </a:moveTo>
                <a:cubicBezTo>
                  <a:pt x="214313" y="58295"/>
                  <a:pt x="203642" y="47625"/>
                  <a:pt x="190500" y="47625"/>
                </a:cubicBezTo>
                <a:cubicBezTo>
                  <a:pt x="177358" y="47625"/>
                  <a:pt x="166688" y="58295"/>
                  <a:pt x="166688" y="71438"/>
                </a:cubicBezTo>
                <a:cubicBezTo>
                  <a:pt x="166688" y="84580"/>
                  <a:pt x="177358" y="95250"/>
                  <a:pt x="190500" y="95250"/>
                </a:cubicBezTo>
                <a:cubicBezTo>
                  <a:pt x="203642" y="95250"/>
                  <a:pt x="214313" y="84580"/>
                  <a:pt x="214313" y="71438"/>
                </a:cubicBezTo>
                <a:close/>
                <a:moveTo>
                  <a:pt x="190500" y="309563"/>
                </a:moveTo>
                <a:cubicBezTo>
                  <a:pt x="216768" y="309563"/>
                  <a:pt x="238125" y="288206"/>
                  <a:pt x="238125" y="261938"/>
                </a:cubicBezTo>
                <a:cubicBezTo>
                  <a:pt x="238125" y="249882"/>
                  <a:pt x="233660" y="238795"/>
                  <a:pt x="226219" y="230460"/>
                </a:cubicBezTo>
                <a:lnTo>
                  <a:pt x="277937" y="127099"/>
                </a:lnTo>
                <a:cubicBezTo>
                  <a:pt x="282327" y="118244"/>
                  <a:pt x="278755" y="107528"/>
                  <a:pt x="269974" y="103138"/>
                </a:cubicBezTo>
                <a:cubicBezTo>
                  <a:pt x="261193" y="98747"/>
                  <a:pt x="250403" y="102319"/>
                  <a:pt x="246013" y="111100"/>
                </a:cubicBezTo>
                <a:lnTo>
                  <a:pt x="194295" y="214461"/>
                </a:lnTo>
                <a:cubicBezTo>
                  <a:pt x="193030" y="214387"/>
                  <a:pt x="191765" y="214313"/>
                  <a:pt x="190500" y="214313"/>
                </a:cubicBezTo>
                <a:cubicBezTo>
                  <a:pt x="164232" y="214313"/>
                  <a:pt x="142875" y="235669"/>
                  <a:pt x="142875" y="261938"/>
                </a:cubicBezTo>
                <a:cubicBezTo>
                  <a:pt x="142875" y="288206"/>
                  <a:pt x="164232" y="309563"/>
                  <a:pt x="190500" y="309563"/>
                </a:cubicBezTo>
                <a:close/>
                <a:moveTo>
                  <a:pt x="130969" y="107156"/>
                </a:moveTo>
                <a:cubicBezTo>
                  <a:pt x="130969" y="94014"/>
                  <a:pt x="120299" y="83344"/>
                  <a:pt x="107156" y="83344"/>
                </a:cubicBezTo>
                <a:cubicBezTo>
                  <a:pt x="94014" y="83344"/>
                  <a:pt x="83344" y="94014"/>
                  <a:pt x="83344" y="107156"/>
                </a:cubicBezTo>
                <a:cubicBezTo>
                  <a:pt x="83344" y="120299"/>
                  <a:pt x="94014" y="130969"/>
                  <a:pt x="107156" y="130969"/>
                </a:cubicBezTo>
                <a:cubicBezTo>
                  <a:pt x="120299" y="130969"/>
                  <a:pt x="130969" y="120299"/>
                  <a:pt x="130969" y="107156"/>
                </a:cubicBezTo>
                <a:close/>
                <a:moveTo>
                  <a:pt x="71438" y="214313"/>
                </a:moveTo>
                <a:cubicBezTo>
                  <a:pt x="84580" y="214313"/>
                  <a:pt x="95250" y="203642"/>
                  <a:pt x="95250" y="190500"/>
                </a:cubicBezTo>
                <a:cubicBezTo>
                  <a:pt x="95250" y="177358"/>
                  <a:pt x="84580" y="166688"/>
                  <a:pt x="71438" y="166688"/>
                </a:cubicBezTo>
                <a:cubicBezTo>
                  <a:pt x="58295" y="166688"/>
                  <a:pt x="47625" y="177358"/>
                  <a:pt x="47625" y="190500"/>
                </a:cubicBezTo>
                <a:cubicBezTo>
                  <a:pt x="47625" y="203642"/>
                  <a:pt x="58295" y="214313"/>
                  <a:pt x="71438" y="214313"/>
                </a:cubicBezTo>
                <a:close/>
                <a:moveTo>
                  <a:pt x="333375" y="190500"/>
                </a:moveTo>
                <a:cubicBezTo>
                  <a:pt x="333375" y="177358"/>
                  <a:pt x="322705" y="166688"/>
                  <a:pt x="309563" y="166688"/>
                </a:cubicBezTo>
                <a:cubicBezTo>
                  <a:pt x="296420" y="166688"/>
                  <a:pt x="285750" y="177358"/>
                  <a:pt x="285750" y="190500"/>
                </a:cubicBezTo>
                <a:cubicBezTo>
                  <a:pt x="285750" y="203642"/>
                  <a:pt x="296420" y="214313"/>
                  <a:pt x="309563" y="214313"/>
                </a:cubicBezTo>
                <a:cubicBezTo>
                  <a:pt x="322705" y="214313"/>
                  <a:pt x="333375" y="203642"/>
                  <a:pt x="333375" y="190500"/>
                </a:cubicBezTo>
                <a:close/>
              </a:path>
            </a:pathLst>
          </a:custGeom>
          <a:solidFill>
            <a:srgbClr val="004080"/>
          </a:solidFill>
        </p:spPr>
      </p:sp>
      <p:sp>
        <p:nvSpPr>
          <p:cNvPr id="11" name="Text 7"/>
          <p:cNvSpPr/>
          <p:nvPr>
            <p:custDataLst>
              <p:tags r:id="rId7"/>
            </p:custDataLst>
          </p:nvPr>
        </p:nvSpPr>
        <p:spPr>
          <a:xfrm>
            <a:off x="1473200" y="3373120"/>
            <a:ext cx="4013200" cy="5130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性能优化</a:t>
            </a:r>
            <a:endParaRPr lang="en-US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2" name="Text 8"/>
          <p:cNvSpPr/>
          <p:nvPr>
            <p:custDataLst>
              <p:tags r:id="rId8"/>
            </p:custDataLst>
          </p:nvPr>
        </p:nvSpPr>
        <p:spPr>
          <a:xfrm>
            <a:off x="1473200" y="3886200"/>
            <a:ext cx="705231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优化多核并行求解，提升大规模问题的求解效率。</a:t>
            </a:r>
            <a:endParaRPr lang="en-US" sz="1600" dirty="0">
              <a:solidFill>
                <a:srgbClr val="4A4A4A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254000" y="4546600"/>
            <a:ext cx="11684000" cy="965200"/>
          </a:xfrm>
          <a:custGeom>
            <a:avLst/>
            <a:gdLst/>
            <a:ahLst/>
            <a:cxnLst/>
            <a:rect l="l" t="t" r="r" b="b"/>
            <a:pathLst>
              <a:path w="11684000" h="965200">
                <a:moveTo>
                  <a:pt x="101597" y="0"/>
                </a:moveTo>
                <a:lnTo>
                  <a:pt x="11582403" y="0"/>
                </a:lnTo>
                <a:cubicBezTo>
                  <a:pt x="11638513" y="0"/>
                  <a:pt x="11684000" y="45487"/>
                  <a:pt x="11684000" y="101597"/>
                </a:cubicBezTo>
                <a:lnTo>
                  <a:pt x="11684000" y="863603"/>
                </a:lnTo>
                <a:cubicBezTo>
                  <a:pt x="11684000" y="919713"/>
                  <a:pt x="11638513" y="965200"/>
                  <a:pt x="115824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A8D0F5">
              <a:alpha val="30196"/>
            </a:srgbClr>
          </a:solidFill>
        </p:spPr>
      </p:sp>
      <p:sp>
        <p:nvSpPr>
          <p:cNvPr id="14" name="Shape 10"/>
          <p:cNvSpPr/>
          <p:nvPr>
            <p:custDataLst>
              <p:tags r:id="rId9"/>
            </p:custDataLst>
          </p:nvPr>
        </p:nvSpPr>
        <p:spPr>
          <a:xfrm>
            <a:off x="723900" y="4838700"/>
            <a:ext cx="285750" cy="381000"/>
          </a:xfrm>
          <a:custGeom>
            <a:avLst/>
            <a:gdLst/>
            <a:ahLst/>
            <a:cxnLst/>
            <a:rect l="l" t="t" r="r" b="b"/>
            <a:pathLst>
              <a:path w="285750" h="381000">
                <a:moveTo>
                  <a:pt x="217959" y="285750"/>
                </a:moveTo>
                <a:cubicBezTo>
                  <a:pt x="223391" y="269156"/>
                  <a:pt x="234255" y="254124"/>
                  <a:pt x="246534" y="241176"/>
                </a:cubicBezTo>
                <a:cubicBezTo>
                  <a:pt x="270867" y="215578"/>
                  <a:pt x="285750" y="180975"/>
                  <a:pt x="285750" y="142875"/>
                </a:cubicBezTo>
                <a:cubicBezTo>
                  <a:pt x="285750" y="63996"/>
                  <a:pt x="221754" y="0"/>
                  <a:pt x="142875" y="0"/>
                </a:cubicBezTo>
                <a:cubicBezTo>
                  <a:pt x="63996" y="0"/>
                  <a:pt x="0" y="63996"/>
                  <a:pt x="0" y="142875"/>
                </a:cubicBezTo>
                <a:cubicBezTo>
                  <a:pt x="0" y="180975"/>
                  <a:pt x="14883" y="215578"/>
                  <a:pt x="39216" y="241176"/>
                </a:cubicBezTo>
                <a:cubicBezTo>
                  <a:pt x="51495" y="254124"/>
                  <a:pt x="62433" y="269156"/>
                  <a:pt x="67791" y="285750"/>
                </a:cubicBezTo>
                <a:lnTo>
                  <a:pt x="217884" y="285750"/>
                </a:lnTo>
                <a:close/>
                <a:moveTo>
                  <a:pt x="214313" y="321469"/>
                </a:moveTo>
                <a:lnTo>
                  <a:pt x="71438" y="321469"/>
                </a:lnTo>
                <a:lnTo>
                  <a:pt x="71438" y="333375"/>
                </a:lnTo>
                <a:cubicBezTo>
                  <a:pt x="71438" y="366266"/>
                  <a:pt x="98078" y="392906"/>
                  <a:pt x="130969" y="392906"/>
                </a:cubicBezTo>
                <a:lnTo>
                  <a:pt x="154781" y="392906"/>
                </a:lnTo>
                <a:cubicBezTo>
                  <a:pt x="187672" y="392906"/>
                  <a:pt x="214313" y="366266"/>
                  <a:pt x="214313" y="333375"/>
                </a:cubicBezTo>
                <a:lnTo>
                  <a:pt x="214313" y="321469"/>
                </a:lnTo>
                <a:close/>
                <a:moveTo>
                  <a:pt x="136922" y="83344"/>
                </a:moveTo>
                <a:cubicBezTo>
                  <a:pt x="107305" y="83344"/>
                  <a:pt x="83344" y="107305"/>
                  <a:pt x="83344" y="136922"/>
                </a:cubicBezTo>
                <a:cubicBezTo>
                  <a:pt x="83344" y="146819"/>
                  <a:pt x="75381" y="154781"/>
                  <a:pt x="65484" y="154781"/>
                </a:cubicBezTo>
                <a:cubicBezTo>
                  <a:pt x="55587" y="154781"/>
                  <a:pt x="47625" y="146819"/>
                  <a:pt x="47625" y="136922"/>
                </a:cubicBezTo>
                <a:cubicBezTo>
                  <a:pt x="47625" y="87585"/>
                  <a:pt x="87585" y="47625"/>
                  <a:pt x="136922" y="47625"/>
                </a:cubicBezTo>
                <a:cubicBezTo>
                  <a:pt x="146819" y="47625"/>
                  <a:pt x="154781" y="55587"/>
                  <a:pt x="154781" y="65484"/>
                </a:cubicBezTo>
                <a:cubicBezTo>
                  <a:pt x="154781" y="75381"/>
                  <a:pt x="146819" y="83344"/>
                  <a:pt x="136922" y="83344"/>
                </a:cubicBezTo>
                <a:close/>
              </a:path>
            </a:pathLst>
          </a:custGeom>
          <a:solidFill>
            <a:srgbClr val="004080"/>
          </a:solidFill>
        </p:spPr>
      </p:sp>
      <p:sp>
        <p:nvSpPr>
          <p:cNvPr id="15" name="Text 11"/>
          <p:cNvSpPr/>
          <p:nvPr>
            <p:custDataLst>
              <p:tags r:id="rId10"/>
            </p:custDataLst>
          </p:nvPr>
        </p:nvSpPr>
        <p:spPr>
          <a:xfrm>
            <a:off x="1473200" y="4546600"/>
            <a:ext cx="56007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应用深化</a:t>
            </a:r>
            <a:endParaRPr lang="en-US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6" name="Text 12"/>
          <p:cNvSpPr/>
          <p:nvPr>
            <p:custDataLst>
              <p:tags r:id="rId11"/>
            </p:custDataLst>
          </p:nvPr>
        </p:nvSpPr>
        <p:spPr>
          <a:xfrm>
            <a:off x="1473200" y="5054600"/>
            <a:ext cx="7924165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在智能合约验证、AI系统可信性、硬件安全等新兴领域发挥更大作用。</a:t>
            </a:r>
            <a:endParaRPr lang="en-US" sz="1600" dirty="0">
              <a:solidFill>
                <a:srgbClr val="4A4A4A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2:55:42-d2v63jlnfo2stf9dk4s0.jpg"/>
          <p:cNvPicPr>
            <a:picLocks noChangeAspect="1"/>
          </p:cNvPicPr>
          <p:nvPr/>
        </p:nvPicPr>
        <p:blipFill>
          <a:blip r:embed="rId1"/>
          <a:srcRect l="6625" t="8858" r="11055" b="15857"/>
          <a:stretch>
            <a:fillRect/>
          </a:stretch>
        </p:blipFill>
        <p:spPr>
          <a:xfrm rot="21600000">
            <a:off x="-21590" y="0"/>
            <a:ext cx="12213590" cy="6870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410" y="2195830"/>
            <a:ext cx="7026275" cy="13537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8800" dirty="0">
                <a:solidFill>
                  <a:srgbClr val="015DB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770890" y="3501390"/>
            <a:ext cx="4716780" cy="3683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015DB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THANK YOU FOR WATCHING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8-12:55:40-d2v63j5nfo2stf9dk4m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90" y="1730375"/>
            <a:ext cx="6468110" cy="29845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98525" y="4857115"/>
            <a:ext cx="2179320" cy="5029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2" name="Image 2" descr="https://kimi-img.moonshot.cn/pub/slides/slides_tmpl/image/25-09-08-12:55:57-d2v63ndnfo2stf9dk540.png"/>
          <p:cNvPicPr>
            <a:picLocks noChangeAspect="1"/>
          </p:cNvPicPr>
          <p:nvPr/>
        </p:nvPicPr>
        <p:blipFill>
          <a:blip r:embed="rId3"/>
          <a:srcRect t="22162"/>
          <a:stretch>
            <a:fillRect/>
          </a:stretch>
        </p:blipFill>
        <p:spPr>
          <a:xfrm>
            <a:off x="7364095" y="1974850"/>
            <a:ext cx="4268470" cy="3323590"/>
          </a:xfrm>
          <a:prstGeom prst="rect">
            <a:avLst/>
          </a:prstGeom>
        </p:spPr>
      </p:pic>
      <p:sp>
        <p:nvSpPr>
          <p:cNvPr id="13" name="Shape 1"/>
          <p:cNvSpPr/>
          <p:nvPr>
            <p:custDataLst>
              <p:tags r:id="rId4"/>
            </p:custDataLst>
          </p:nvPr>
        </p:nvSpPr>
        <p:spPr>
          <a:xfrm>
            <a:off x="869950" y="4485640"/>
            <a:ext cx="2311400" cy="502920"/>
          </a:xfrm>
          <a:prstGeom prst="roundRect">
            <a:avLst>
              <a:gd name="adj" fmla="val 50000"/>
            </a:avLst>
          </a:prstGeom>
          <a:solidFill>
            <a:srgbClr val="015DBB"/>
          </a:solidFill>
        </p:spPr>
      </p:sp>
      <p:sp>
        <p:nvSpPr>
          <p:cNvPr id="14" name="Text 2"/>
          <p:cNvSpPr/>
          <p:nvPr/>
        </p:nvSpPr>
        <p:spPr>
          <a:xfrm>
            <a:off x="869950" y="4485640"/>
            <a:ext cx="2311400" cy="5029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5" name="Text 3"/>
          <p:cNvSpPr/>
          <p:nvPr>
            <p:custDataLst>
              <p:tags r:id="rId5"/>
            </p:custDataLst>
          </p:nvPr>
        </p:nvSpPr>
        <p:spPr>
          <a:xfrm>
            <a:off x="835025" y="4537710"/>
            <a:ext cx="2385695" cy="3987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汇报人</a:t>
            </a:r>
            <a:r>
              <a:rPr lang="zh-CN" alt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：陈璐瑜</a:t>
            </a:r>
            <a:endParaRPr lang="zh-CN" altLang="en-US" sz="2000" b="1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16" name="Shape 4"/>
          <p:cNvSpPr/>
          <p:nvPr>
            <p:custDataLst>
              <p:tags r:id="rId6"/>
            </p:custDataLst>
          </p:nvPr>
        </p:nvSpPr>
        <p:spPr>
          <a:xfrm>
            <a:off x="3525520" y="4485640"/>
            <a:ext cx="2311400" cy="502920"/>
          </a:xfrm>
          <a:prstGeom prst="roundRect">
            <a:avLst>
              <a:gd name="adj" fmla="val 50000"/>
            </a:avLst>
          </a:prstGeom>
          <a:solidFill>
            <a:srgbClr val="015DBB"/>
          </a:solidFill>
        </p:spPr>
      </p:sp>
      <p:sp>
        <p:nvSpPr>
          <p:cNvPr id="17" name="Text 5"/>
          <p:cNvSpPr/>
          <p:nvPr/>
        </p:nvSpPr>
        <p:spPr>
          <a:xfrm>
            <a:off x="3525520" y="4485640"/>
            <a:ext cx="2311400" cy="502920"/>
          </a:xfrm>
          <a:prstGeom prst="rect">
            <a:avLst/>
          </a:prstGeom>
          <a:noFill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8" name="Text 6"/>
          <p:cNvSpPr/>
          <p:nvPr>
            <p:custDataLst>
              <p:tags r:id="rId7"/>
            </p:custDataLst>
          </p:nvPr>
        </p:nvSpPr>
        <p:spPr>
          <a:xfrm>
            <a:off x="3490595" y="4537710"/>
            <a:ext cx="2385695" cy="3987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时间:2025</a:t>
            </a:r>
            <a:endParaRPr lang="en-US" sz="1600" dirty="0"/>
          </a:p>
        </p:txBody>
      </p:sp>
      <p:sp>
        <p:nvSpPr>
          <p:cNvPr id="21" name="Shape 1"/>
          <p:cNvSpPr/>
          <p:nvPr>
            <p:custDataLst>
              <p:tags r:id="rId8"/>
            </p:custDataLst>
          </p:nvPr>
        </p:nvSpPr>
        <p:spPr>
          <a:xfrm>
            <a:off x="869950" y="5125085"/>
            <a:ext cx="4922520" cy="519430"/>
          </a:xfrm>
          <a:prstGeom prst="roundRect">
            <a:avLst>
              <a:gd name="adj" fmla="val 50000"/>
            </a:avLst>
          </a:prstGeom>
          <a:solidFill>
            <a:srgbClr val="015DBB"/>
          </a:solidFill>
        </p:spPr>
      </p:sp>
      <p:sp>
        <p:nvSpPr>
          <p:cNvPr id="22" name="Shape 1"/>
          <p:cNvSpPr/>
          <p:nvPr>
            <p:custDataLst>
              <p:tags r:id="rId9"/>
            </p:custDataLst>
          </p:nvPr>
        </p:nvSpPr>
        <p:spPr>
          <a:xfrm>
            <a:off x="869950" y="5863590"/>
            <a:ext cx="4922520" cy="490220"/>
          </a:xfrm>
          <a:prstGeom prst="roundRect">
            <a:avLst>
              <a:gd name="adj" fmla="val 50000"/>
            </a:avLst>
          </a:prstGeom>
          <a:solidFill>
            <a:srgbClr val="015DBB"/>
          </a:solidFill>
        </p:spPr>
      </p:sp>
      <p:sp>
        <p:nvSpPr>
          <p:cNvPr id="23" name="Text 3"/>
          <p:cNvSpPr/>
          <p:nvPr>
            <p:custDataLst>
              <p:tags r:id="rId10"/>
            </p:custDataLst>
          </p:nvPr>
        </p:nvSpPr>
        <p:spPr>
          <a:xfrm>
            <a:off x="1104900" y="5916295"/>
            <a:ext cx="3859530" cy="4089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材料收集：张</a:t>
            </a:r>
            <a:r>
              <a:rPr lang="en-US" altLang="zh-CN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    </a:t>
            </a:r>
            <a:r>
              <a:rPr lang="zh-CN" alt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博</a:t>
            </a:r>
            <a:endParaRPr lang="zh-CN" altLang="en-US" sz="2000" b="1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  <a:p>
            <a:pPr algn="l">
              <a:lnSpc>
                <a:spcPct val="100000"/>
              </a:lnSpc>
            </a:pPr>
            <a:endParaRPr lang="zh-CN" altLang="en-US" sz="2000" b="1" dirty="0">
              <a:solidFill>
                <a:srgbClr val="FFFFFF"/>
              </a:solidFill>
              <a:latin typeface="MiSans" pitchFamily="34" charset="-122"/>
              <a:ea typeface="MiSans" pitchFamily="34" charset="-122"/>
              <a:cs typeface="MiSans" pitchFamily="34" charset="-120"/>
            </a:endParaRPr>
          </a:p>
        </p:txBody>
      </p:sp>
      <p:sp>
        <p:nvSpPr>
          <p:cNvPr id="24" name="Text 3"/>
          <p:cNvSpPr/>
          <p:nvPr>
            <p:custDataLst>
              <p:tags r:id="rId11"/>
            </p:custDataLst>
          </p:nvPr>
        </p:nvSpPr>
        <p:spPr>
          <a:xfrm>
            <a:off x="1169670" y="5196205"/>
            <a:ext cx="3859530" cy="4603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PPT</a:t>
            </a:r>
            <a:r>
              <a:rPr lang="zh-CN" altLang="en-US" sz="2000" b="1" dirty="0">
                <a:solidFill>
                  <a:srgbClr val="FFFFFF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制作：刘玉佳、</a:t>
            </a:r>
            <a:r>
              <a:rPr lang="zh-CN" altLang="en-US" sz="2000" b="1" dirty="0">
                <a:solidFill>
                  <a:srgbClr val="FFFFFF"/>
                </a:solidFill>
                <a:latin typeface="黑体" panose="02010609060101010101" charset="-122"/>
                <a:ea typeface="黑体" panose="02010609060101010101" charset="-122"/>
                <a:cs typeface="MiSans" pitchFamily="34" charset="-120"/>
              </a:rPr>
              <a:t>刘怡冉</a:t>
            </a:r>
            <a:endParaRPr lang="zh-CN" altLang="en-US" sz="2000" b="1" dirty="0">
              <a:solidFill>
                <a:srgbClr val="FFFFFF"/>
              </a:solidFill>
              <a:latin typeface="黑体" panose="02010609060101010101" charset="-122"/>
              <a:ea typeface="黑体" panose="02010609060101010101" charset="-122"/>
              <a:cs typeface="MiSans" pitchFamily="34" charset="-12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2:55:42-d2v63jlnfo2stf9dk4r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" y="429895"/>
            <a:ext cx="579755" cy="65214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2:55:41-d2v63jdnfo2stf9dk4q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4260"/>
            <a:ext cx="12192635" cy="7137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54000" y="1600200"/>
            <a:ext cx="7683500" cy="1219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cvc5: 高性能自动定理证明器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254000" y="3022600"/>
            <a:ext cx="7480300" cy="914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cvc5 (Cooperating Validity Checker 5) 是一款由</a:t>
            </a:r>
            <a:r>
              <a:rPr lang="en-US" dirty="0">
                <a:solidFill>
                  <a:srgbClr val="004080"/>
                </a:solidFill>
                <a:highlight>
                  <a:srgbClr val="A8D0F5">
                    <a:alpha val="4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斯坦福大学、慕尼黑工业大学 </a:t>
            </a:r>
            <a:r>
              <a:rPr lang="en-US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等机构联合开发的开源SMT求解器。它专注于解决一阶逻辑加理论约束的满足性问题（SMT问题），是SMT-LIB标准的核心参与者和兼容工具。</a:t>
            </a:r>
            <a:endParaRPr lang="en-US" dirty="0">
              <a:solidFill>
                <a:srgbClr val="4A4A4A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6" name="Shape 2"/>
          <p:cNvSpPr/>
          <p:nvPr/>
        </p:nvSpPr>
        <p:spPr>
          <a:xfrm>
            <a:off x="254000" y="4241800"/>
            <a:ext cx="0" cy="1016000"/>
          </a:xfrm>
          <a:prstGeom prst="line">
            <a:avLst/>
          </a:prstGeom>
          <a:noFill/>
          <a:ln w="50800">
            <a:solidFill>
              <a:srgbClr val="3A7BD5"/>
            </a:solidFill>
            <a:prstDash val="solid"/>
            <a:headEnd type="none"/>
            <a:tailEnd type="none"/>
          </a:ln>
        </p:spPr>
      </p:sp>
      <p:sp>
        <p:nvSpPr>
          <p:cNvPr id="7" name="Shape 3"/>
          <p:cNvSpPr/>
          <p:nvPr/>
        </p:nvSpPr>
        <p:spPr>
          <a:xfrm>
            <a:off x="254000" y="4241800"/>
            <a:ext cx="7327900" cy="1290320"/>
          </a:xfrm>
          <a:custGeom>
            <a:avLst/>
            <a:gdLst/>
            <a:ahLst/>
            <a:cxnLst/>
            <a:rect l="l" t="t" r="r" b="b"/>
            <a:pathLst>
              <a:path w="7327900" h="1016000">
                <a:moveTo>
                  <a:pt x="0" y="0"/>
                </a:moveTo>
                <a:lnTo>
                  <a:pt x="7226300" y="0"/>
                </a:lnTo>
                <a:cubicBezTo>
                  <a:pt x="7282375" y="0"/>
                  <a:pt x="7327900" y="45525"/>
                  <a:pt x="7327900" y="101600"/>
                </a:cubicBezTo>
                <a:lnTo>
                  <a:pt x="7327900" y="914400"/>
                </a:lnTo>
                <a:cubicBezTo>
                  <a:pt x="7327900" y="970475"/>
                  <a:pt x="7282375" y="1016000"/>
                  <a:pt x="7226300" y="1016000"/>
                </a:cubicBezTo>
                <a:lnTo>
                  <a:pt x="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A8D0F5">
              <a:alpha val="30196"/>
            </a:srgbClr>
          </a:solidFill>
        </p:spPr>
      </p:sp>
      <p:sp>
        <p:nvSpPr>
          <p:cNvPr id="8" name="Text 4"/>
          <p:cNvSpPr/>
          <p:nvPr/>
        </p:nvSpPr>
        <p:spPr>
          <a:xfrm>
            <a:off x="508000" y="4272280"/>
            <a:ext cx="7226300" cy="3759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核心目标</a:t>
            </a:r>
            <a:endParaRPr lang="en-US" sz="2000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9" name="Text 5"/>
          <p:cNvSpPr/>
          <p:nvPr/>
        </p:nvSpPr>
        <p:spPr>
          <a:xfrm>
            <a:off x="508000" y="4735830"/>
            <a:ext cx="7213600" cy="63373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解决一阶逻辑加理论约束的满足性问题，支持多种主流理论，广泛应用于程序验证、软件测试、安全分析等领域。</a:t>
            </a:r>
            <a:endParaRPr lang="en-US" sz="1600" dirty="0">
              <a:solidFill>
                <a:srgbClr val="4A4A4A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8043228" y="2311400"/>
            <a:ext cx="3898900" cy="1016000"/>
          </a:xfrm>
          <a:custGeom>
            <a:avLst/>
            <a:gdLst/>
            <a:ahLst/>
            <a:cxnLst/>
            <a:rect l="l" t="t" r="r" b="b"/>
            <a:pathLst>
              <a:path w="3898900" h="1016000">
                <a:moveTo>
                  <a:pt x="101600" y="0"/>
                </a:moveTo>
                <a:lnTo>
                  <a:pt x="3797300" y="0"/>
                </a:lnTo>
                <a:cubicBezTo>
                  <a:pt x="3853375" y="0"/>
                  <a:pt x="3898900" y="45525"/>
                  <a:pt x="3898900" y="101600"/>
                </a:cubicBezTo>
                <a:lnTo>
                  <a:pt x="3898900" y="914400"/>
                </a:lnTo>
                <a:cubicBezTo>
                  <a:pt x="3898900" y="970475"/>
                  <a:pt x="3853375" y="1016000"/>
                  <a:pt x="37973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3A7BD5">
              <a:alpha val="10196"/>
            </a:srgbClr>
          </a:solidFill>
        </p:spPr>
      </p:sp>
      <p:sp>
        <p:nvSpPr>
          <p:cNvPr id="11" name="Shape 7"/>
          <p:cNvSpPr/>
          <p:nvPr/>
        </p:nvSpPr>
        <p:spPr>
          <a:xfrm>
            <a:off x="8246428" y="25146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3A7BD5"/>
          </a:solidFill>
        </p:spPr>
      </p:sp>
      <p:sp>
        <p:nvSpPr>
          <p:cNvPr id="12" name="Shape 8"/>
          <p:cNvSpPr/>
          <p:nvPr/>
        </p:nvSpPr>
        <p:spPr>
          <a:xfrm>
            <a:off x="8417878" y="26670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146387" y="-15419"/>
                </a:moveTo>
                <a:cubicBezTo>
                  <a:pt x="138410" y="-20300"/>
                  <a:pt x="128349" y="-20300"/>
                  <a:pt x="120372" y="-15419"/>
                </a:cubicBezTo>
                <a:cubicBezTo>
                  <a:pt x="105847" y="-6548"/>
                  <a:pt x="96857" y="-4167"/>
                  <a:pt x="79831" y="-4524"/>
                </a:cubicBezTo>
                <a:cubicBezTo>
                  <a:pt x="70485" y="-4762"/>
                  <a:pt x="61793" y="298"/>
                  <a:pt x="57269" y="8513"/>
                </a:cubicBezTo>
                <a:cubicBezTo>
                  <a:pt x="49113" y="23455"/>
                  <a:pt x="42505" y="30063"/>
                  <a:pt x="27563" y="38219"/>
                </a:cubicBezTo>
                <a:cubicBezTo>
                  <a:pt x="19348" y="42684"/>
                  <a:pt x="14347" y="51435"/>
                  <a:pt x="14526" y="60781"/>
                </a:cubicBezTo>
                <a:cubicBezTo>
                  <a:pt x="14942" y="77807"/>
                  <a:pt x="12502" y="86797"/>
                  <a:pt x="3631" y="101322"/>
                </a:cubicBezTo>
                <a:cubicBezTo>
                  <a:pt x="-1250" y="109299"/>
                  <a:pt x="-1250" y="119360"/>
                  <a:pt x="3631" y="127337"/>
                </a:cubicBezTo>
                <a:cubicBezTo>
                  <a:pt x="12502" y="141863"/>
                  <a:pt x="14883" y="150852"/>
                  <a:pt x="14526" y="167878"/>
                </a:cubicBezTo>
                <a:cubicBezTo>
                  <a:pt x="14287" y="177225"/>
                  <a:pt x="19348" y="185916"/>
                  <a:pt x="27563" y="190440"/>
                </a:cubicBezTo>
                <a:cubicBezTo>
                  <a:pt x="40719" y="197644"/>
                  <a:pt x="47387" y="203597"/>
                  <a:pt x="54412" y="215146"/>
                </a:cubicBezTo>
                <a:lnTo>
                  <a:pt x="25420" y="272951"/>
                </a:lnTo>
                <a:cubicBezTo>
                  <a:pt x="21908" y="280035"/>
                  <a:pt x="24765" y="288608"/>
                  <a:pt x="31790" y="292120"/>
                </a:cubicBezTo>
                <a:lnTo>
                  <a:pt x="82987" y="317718"/>
                </a:lnTo>
                <a:cubicBezTo>
                  <a:pt x="89833" y="321112"/>
                  <a:pt x="98167" y="318552"/>
                  <a:pt x="101858" y="311884"/>
                </a:cubicBezTo>
                <a:lnTo>
                  <a:pt x="133290" y="255270"/>
                </a:lnTo>
                <a:lnTo>
                  <a:pt x="164723" y="311884"/>
                </a:lnTo>
                <a:cubicBezTo>
                  <a:pt x="168414" y="318552"/>
                  <a:pt x="176748" y="321171"/>
                  <a:pt x="183594" y="317718"/>
                </a:cubicBezTo>
                <a:lnTo>
                  <a:pt x="234791" y="292120"/>
                </a:lnTo>
                <a:cubicBezTo>
                  <a:pt x="241875" y="288608"/>
                  <a:pt x="244733" y="280035"/>
                  <a:pt x="241161" y="272951"/>
                </a:cubicBezTo>
                <a:lnTo>
                  <a:pt x="212229" y="215086"/>
                </a:lnTo>
                <a:cubicBezTo>
                  <a:pt x="219194" y="203537"/>
                  <a:pt x="225921" y="197584"/>
                  <a:pt x="239078" y="190381"/>
                </a:cubicBezTo>
                <a:cubicBezTo>
                  <a:pt x="247293" y="185916"/>
                  <a:pt x="252293" y="177165"/>
                  <a:pt x="252115" y="167819"/>
                </a:cubicBezTo>
                <a:cubicBezTo>
                  <a:pt x="251698" y="150793"/>
                  <a:pt x="254139" y="141803"/>
                  <a:pt x="263009" y="127278"/>
                </a:cubicBezTo>
                <a:cubicBezTo>
                  <a:pt x="267891" y="119301"/>
                  <a:pt x="267891" y="109240"/>
                  <a:pt x="263009" y="101263"/>
                </a:cubicBezTo>
                <a:cubicBezTo>
                  <a:pt x="254139" y="86737"/>
                  <a:pt x="251758" y="77748"/>
                  <a:pt x="252115" y="60722"/>
                </a:cubicBezTo>
                <a:cubicBezTo>
                  <a:pt x="252353" y="51375"/>
                  <a:pt x="247293" y="42684"/>
                  <a:pt x="239078" y="38160"/>
                </a:cubicBezTo>
                <a:cubicBezTo>
                  <a:pt x="224135" y="30004"/>
                  <a:pt x="217527" y="23396"/>
                  <a:pt x="209371" y="8453"/>
                </a:cubicBezTo>
                <a:cubicBezTo>
                  <a:pt x="204907" y="238"/>
                  <a:pt x="196155" y="-4762"/>
                  <a:pt x="186809" y="-4584"/>
                </a:cubicBezTo>
                <a:cubicBezTo>
                  <a:pt x="169783" y="-4167"/>
                  <a:pt x="160794" y="-6608"/>
                  <a:pt x="146268" y="-15478"/>
                </a:cubicBezTo>
                <a:close/>
                <a:moveTo>
                  <a:pt x="133350" y="57150"/>
                </a:moveTo>
                <a:cubicBezTo>
                  <a:pt x="164892" y="57150"/>
                  <a:pt x="190500" y="82758"/>
                  <a:pt x="190500" y="114300"/>
                </a:cubicBezTo>
                <a:cubicBezTo>
                  <a:pt x="190500" y="145842"/>
                  <a:pt x="164892" y="171450"/>
                  <a:pt x="133350" y="171450"/>
                </a:cubicBezTo>
                <a:cubicBezTo>
                  <a:pt x="101808" y="171450"/>
                  <a:pt x="76200" y="145842"/>
                  <a:pt x="76200" y="114300"/>
                </a:cubicBezTo>
                <a:cubicBezTo>
                  <a:pt x="76200" y="82758"/>
                  <a:pt x="101808" y="57150"/>
                  <a:pt x="133350" y="5715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3" name="Text 9"/>
          <p:cNvSpPr/>
          <p:nvPr/>
        </p:nvSpPr>
        <p:spPr>
          <a:xfrm>
            <a:off x="9059545" y="2514600"/>
            <a:ext cx="16256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b="1" dirty="0">
                <a:solidFill>
                  <a:srgbClr val="3A7BD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SMT-LIB标准</a:t>
            </a:r>
            <a:endParaRPr lang="en-US" b="1" dirty="0">
              <a:solidFill>
                <a:srgbClr val="3A7BD5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4" name="Text 10"/>
          <p:cNvSpPr/>
          <p:nvPr/>
        </p:nvSpPr>
        <p:spPr>
          <a:xfrm>
            <a:off x="9059545" y="2870200"/>
            <a:ext cx="2450465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核心参与者，兼容性强</a:t>
            </a:r>
            <a:endParaRPr lang="en-US" sz="1600" dirty="0">
              <a:solidFill>
                <a:srgbClr val="4A4A4A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5" name="Shape 11"/>
          <p:cNvSpPr/>
          <p:nvPr/>
        </p:nvSpPr>
        <p:spPr>
          <a:xfrm>
            <a:off x="8043545" y="3530600"/>
            <a:ext cx="3898900" cy="1137285"/>
          </a:xfrm>
          <a:custGeom>
            <a:avLst/>
            <a:gdLst/>
            <a:ahLst/>
            <a:cxnLst/>
            <a:rect l="l" t="t" r="r" b="b"/>
            <a:pathLst>
              <a:path w="3898900" h="1016000">
                <a:moveTo>
                  <a:pt x="101600" y="0"/>
                </a:moveTo>
                <a:lnTo>
                  <a:pt x="3797300" y="0"/>
                </a:lnTo>
                <a:cubicBezTo>
                  <a:pt x="3853375" y="0"/>
                  <a:pt x="3898900" y="45525"/>
                  <a:pt x="3898900" y="101600"/>
                </a:cubicBezTo>
                <a:lnTo>
                  <a:pt x="3898900" y="914400"/>
                </a:lnTo>
                <a:cubicBezTo>
                  <a:pt x="3898900" y="970475"/>
                  <a:pt x="3853375" y="1016000"/>
                  <a:pt x="37973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3A7BD5">
              <a:alpha val="10196"/>
            </a:srgbClr>
          </a:solidFill>
        </p:spPr>
      </p:sp>
      <p:sp>
        <p:nvSpPr>
          <p:cNvPr id="16" name="Shape 12"/>
          <p:cNvSpPr/>
          <p:nvPr/>
        </p:nvSpPr>
        <p:spPr>
          <a:xfrm>
            <a:off x="8246428" y="37338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3A7BD5"/>
          </a:solidFill>
        </p:spPr>
      </p:sp>
      <p:sp>
        <p:nvSpPr>
          <p:cNvPr id="17" name="Shape 13"/>
          <p:cNvSpPr/>
          <p:nvPr/>
        </p:nvSpPr>
        <p:spPr>
          <a:xfrm>
            <a:off x="8417878" y="38862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47625" y="61912"/>
                </a:moveTo>
                <a:cubicBezTo>
                  <a:pt x="55510" y="61912"/>
                  <a:pt x="61912" y="55510"/>
                  <a:pt x="61912" y="47625"/>
                </a:cubicBezTo>
                <a:cubicBezTo>
                  <a:pt x="61912" y="39740"/>
                  <a:pt x="55510" y="33338"/>
                  <a:pt x="47625" y="33338"/>
                </a:cubicBezTo>
                <a:cubicBezTo>
                  <a:pt x="39740" y="33338"/>
                  <a:pt x="33338" y="39740"/>
                  <a:pt x="33338" y="47625"/>
                </a:cubicBezTo>
                <a:cubicBezTo>
                  <a:pt x="33338" y="55510"/>
                  <a:pt x="39740" y="61912"/>
                  <a:pt x="47625" y="61912"/>
                </a:cubicBezTo>
                <a:close/>
                <a:moveTo>
                  <a:pt x="95250" y="47625"/>
                </a:moveTo>
                <a:cubicBezTo>
                  <a:pt x="95250" y="67151"/>
                  <a:pt x="83522" y="83939"/>
                  <a:pt x="66675" y="91261"/>
                </a:cubicBezTo>
                <a:lnTo>
                  <a:pt x="66675" y="133350"/>
                </a:lnTo>
                <a:lnTo>
                  <a:pt x="171450" y="133350"/>
                </a:lnTo>
                <a:cubicBezTo>
                  <a:pt x="187226" y="133350"/>
                  <a:pt x="200025" y="120551"/>
                  <a:pt x="200025" y="104775"/>
                </a:cubicBezTo>
                <a:lnTo>
                  <a:pt x="200025" y="91261"/>
                </a:lnTo>
                <a:cubicBezTo>
                  <a:pt x="183178" y="83939"/>
                  <a:pt x="171450" y="67151"/>
                  <a:pt x="171450" y="47625"/>
                </a:cubicBezTo>
                <a:cubicBezTo>
                  <a:pt x="171450" y="21312"/>
                  <a:pt x="192762" y="0"/>
                  <a:pt x="219075" y="0"/>
                </a:cubicBezTo>
                <a:cubicBezTo>
                  <a:pt x="245388" y="0"/>
                  <a:pt x="266700" y="21312"/>
                  <a:pt x="266700" y="47625"/>
                </a:cubicBezTo>
                <a:cubicBezTo>
                  <a:pt x="266700" y="67151"/>
                  <a:pt x="254972" y="83939"/>
                  <a:pt x="238125" y="91261"/>
                </a:cubicBezTo>
                <a:lnTo>
                  <a:pt x="238125" y="104775"/>
                </a:lnTo>
                <a:cubicBezTo>
                  <a:pt x="238125" y="141625"/>
                  <a:pt x="208300" y="171450"/>
                  <a:pt x="171450" y="171450"/>
                </a:cubicBezTo>
                <a:lnTo>
                  <a:pt x="66675" y="171450"/>
                </a:lnTo>
                <a:lnTo>
                  <a:pt x="66675" y="213539"/>
                </a:lnTo>
                <a:cubicBezTo>
                  <a:pt x="83522" y="220861"/>
                  <a:pt x="95250" y="237649"/>
                  <a:pt x="95250" y="257175"/>
                </a:cubicBezTo>
                <a:cubicBezTo>
                  <a:pt x="95250" y="283488"/>
                  <a:pt x="73938" y="304800"/>
                  <a:pt x="47625" y="304800"/>
                </a:cubicBezTo>
                <a:cubicBezTo>
                  <a:pt x="21312" y="304800"/>
                  <a:pt x="0" y="283488"/>
                  <a:pt x="0" y="257175"/>
                </a:cubicBezTo>
                <a:cubicBezTo>
                  <a:pt x="0" y="237649"/>
                  <a:pt x="11728" y="220861"/>
                  <a:pt x="28575" y="213539"/>
                </a:cubicBezTo>
                <a:lnTo>
                  <a:pt x="28575" y="91321"/>
                </a:lnTo>
                <a:cubicBezTo>
                  <a:pt x="11728" y="83939"/>
                  <a:pt x="0" y="67151"/>
                  <a:pt x="0" y="47625"/>
                </a:cubicBezTo>
                <a:cubicBezTo>
                  <a:pt x="0" y="21312"/>
                  <a:pt x="21312" y="0"/>
                  <a:pt x="47625" y="0"/>
                </a:cubicBezTo>
                <a:cubicBezTo>
                  <a:pt x="73938" y="0"/>
                  <a:pt x="95250" y="21312"/>
                  <a:pt x="95250" y="47625"/>
                </a:cubicBezTo>
                <a:close/>
                <a:moveTo>
                  <a:pt x="233363" y="47625"/>
                </a:moveTo>
                <a:cubicBezTo>
                  <a:pt x="233363" y="39740"/>
                  <a:pt x="226960" y="33338"/>
                  <a:pt x="219075" y="33338"/>
                </a:cubicBezTo>
                <a:cubicBezTo>
                  <a:pt x="211190" y="33338"/>
                  <a:pt x="204787" y="39740"/>
                  <a:pt x="204787" y="47625"/>
                </a:cubicBezTo>
                <a:cubicBezTo>
                  <a:pt x="204787" y="55510"/>
                  <a:pt x="211190" y="61912"/>
                  <a:pt x="219075" y="61912"/>
                </a:cubicBezTo>
                <a:cubicBezTo>
                  <a:pt x="226960" y="61912"/>
                  <a:pt x="233363" y="55510"/>
                  <a:pt x="233363" y="47625"/>
                </a:cubicBezTo>
                <a:close/>
                <a:moveTo>
                  <a:pt x="47625" y="271463"/>
                </a:moveTo>
                <a:cubicBezTo>
                  <a:pt x="55510" y="271463"/>
                  <a:pt x="61912" y="265060"/>
                  <a:pt x="61912" y="257175"/>
                </a:cubicBezTo>
                <a:cubicBezTo>
                  <a:pt x="61912" y="249290"/>
                  <a:pt x="55510" y="242888"/>
                  <a:pt x="47625" y="242888"/>
                </a:cubicBezTo>
                <a:cubicBezTo>
                  <a:pt x="39740" y="242888"/>
                  <a:pt x="33338" y="249290"/>
                  <a:pt x="33338" y="257175"/>
                </a:cubicBezTo>
                <a:cubicBezTo>
                  <a:pt x="33338" y="265060"/>
                  <a:pt x="39740" y="271463"/>
                  <a:pt x="47625" y="271463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8" name="Text 14"/>
          <p:cNvSpPr/>
          <p:nvPr/>
        </p:nvSpPr>
        <p:spPr>
          <a:xfrm>
            <a:off x="9059545" y="3521075"/>
            <a:ext cx="2451100" cy="5683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b="1" dirty="0">
                <a:solidFill>
                  <a:srgbClr val="3A7BD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开源与演进</a:t>
            </a:r>
            <a:endParaRPr lang="en-US" b="1" dirty="0">
              <a:solidFill>
                <a:srgbClr val="3A7BD5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9" name="Text 15"/>
          <p:cNvSpPr/>
          <p:nvPr/>
        </p:nvSpPr>
        <p:spPr>
          <a:xfrm>
            <a:off x="9059545" y="4089400"/>
            <a:ext cx="2730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源于CVC3/CVC4，2018年独立发布</a:t>
            </a:r>
            <a:endParaRPr lang="en-US" sz="1600" dirty="0">
              <a:solidFill>
                <a:srgbClr val="4A4A4A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2:55:42-d2v63jlnfo2stf9dk4r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" y="429895"/>
            <a:ext cx="579755" cy="65214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2:55:41-d2v63jdnfo2stf9dk4q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4260"/>
            <a:ext cx="12192635" cy="7137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8750" y="13208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cvc5的发展背景与核心优势</a:t>
            </a:r>
            <a:endParaRPr lang="en-US" sz="3200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5" name="Shape 1"/>
          <p:cNvSpPr/>
          <p:nvPr/>
        </p:nvSpPr>
        <p:spPr>
          <a:xfrm>
            <a:off x="254000" y="2082800"/>
            <a:ext cx="3797300" cy="3454400"/>
          </a:xfrm>
          <a:custGeom>
            <a:avLst/>
            <a:gdLst/>
            <a:ahLst/>
            <a:cxnLst/>
            <a:rect l="l" t="t" r="r" b="b"/>
            <a:pathLst>
              <a:path w="3797300" h="3454400">
                <a:moveTo>
                  <a:pt x="101594" y="0"/>
                </a:moveTo>
                <a:lnTo>
                  <a:pt x="3695706" y="0"/>
                </a:lnTo>
                <a:cubicBezTo>
                  <a:pt x="3751815" y="0"/>
                  <a:pt x="3797300" y="45485"/>
                  <a:pt x="3797300" y="101594"/>
                </a:cubicBezTo>
                <a:lnTo>
                  <a:pt x="3797300" y="3352806"/>
                </a:lnTo>
                <a:cubicBezTo>
                  <a:pt x="3797300" y="3408915"/>
                  <a:pt x="3751815" y="3454400"/>
                  <a:pt x="3695706" y="3454400"/>
                </a:cubicBezTo>
                <a:lnTo>
                  <a:pt x="101594" y="3454400"/>
                </a:lnTo>
                <a:cubicBezTo>
                  <a:pt x="45485" y="3454400"/>
                  <a:pt x="0" y="3408915"/>
                  <a:pt x="0" y="33528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A8D0F5">
              <a:alpha val="30196"/>
            </a:srgbClr>
          </a:solidFill>
        </p:spPr>
      </p:sp>
      <p:sp>
        <p:nvSpPr>
          <p:cNvPr id="6" name="Text 2"/>
          <p:cNvSpPr/>
          <p:nvPr/>
        </p:nvSpPr>
        <p:spPr>
          <a:xfrm>
            <a:off x="457200" y="2286000"/>
            <a:ext cx="35179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发展背景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457200" y="2743200"/>
            <a:ext cx="3479800" cy="762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源于CVC3、CVC4，2018年独立发布，聚焦性能优化和理论扩展，填补“通用求解”与“专项优化”的缺口。</a:t>
            </a:r>
            <a:endParaRPr lang="en-US" sz="1600" dirty="0">
              <a:solidFill>
                <a:srgbClr val="4A4A4A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pic>
        <p:nvPicPr>
          <p:cNvPr id="8" name="Image 2" descr="https://kimi-web-img.moonshot.cn/img/f4.bcbits.com/329b2409ab06838c2e21be7ca2b99b6ce8a5dfb6.jpg"/>
          <p:cNvPicPr>
            <a:picLocks noChangeAspect="1"/>
          </p:cNvPicPr>
          <p:nvPr/>
        </p:nvPicPr>
        <p:blipFill>
          <a:blip r:embed="rId3"/>
          <a:srcRect t="26030" b="26030"/>
          <a:stretch>
            <a:fillRect/>
          </a:stretch>
        </p:blipFill>
        <p:spPr>
          <a:xfrm>
            <a:off x="457200" y="3708400"/>
            <a:ext cx="3390900" cy="1625600"/>
          </a:xfrm>
          <a:prstGeom prst="roundRect">
            <a:avLst>
              <a:gd name="adj" fmla="val 4688"/>
            </a:avLst>
          </a:prstGeom>
        </p:spPr>
      </p:pic>
      <p:sp>
        <p:nvSpPr>
          <p:cNvPr id="9" name="Shape 4"/>
          <p:cNvSpPr/>
          <p:nvPr>
            <p:custDataLst>
              <p:tags r:id="rId4"/>
            </p:custDataLst>
          </p:nvPr>
        </p:nvSpPr>
        <p:spPr>
          <a:xfrm>
            <a:off x="4359116" y="2082800"/>
            <a:ext cx="7581900" cy="965200"/>
          </a:xfrm>
          <a:custGeom>
            <a:avLst/>
            <a:gdLst/>
            <a:ahLst/>
            <a:cxnLst/>
            <a:rect l="l" t="t" r="r" b="b"/>
            <a:pathLst>
              <a:path w="7581900" h="965200">
                <a:moveTo>
                  <a:pt x="101597" y="0"/>
                </a:moveTo>
                <a:lnTo>
                  <a:pt x="7480303" y="0"/>
                </a:lnTo>
                <a:cubicBezTo>
                  <a:pt x="7536413" y="0"/>
                  <a:pt x="7581900" y="45487"/>
                  <a:pt x="7581900" y="101597"/>
                </a:cubicBezTo>
                <a:lnTo>
                  <a:pt x="7581900" y="863603"/>
                </a:lnTo>
                <a:cubicBezTo>
                  <a:pt x="7581900" y="919713"/>
                  <a:pt x="7536413" y="965200"/>
                  <a:pt x="74803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3A7BD5">
              <a:alpha val="10196"/>
            </a:srgbClr>
          </a:solidFill>
        </p:spPr>
      </p:sp>
      <p:sp>
        <p:nvSpPr>
          <p:cNvPr id="10" name="Shape 5"/>
          <p:cNvSpPr/>
          <p:nvPr>
            <p:custDataLst>
              <p:tags r:id="rId5"/>
            </p:custDataLst>
          </p:nvPr>
        </p:nvSpPr>
        <p:spPr>
          <a:xfrm>
            <a:off x="4682966" y="23368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371386" y="187970"/>
                </a:moveTo>
                <a:cubicBezTo>
                  <a:pt x="382280" y="185023"/>
                  <a:pt x="393710" y="190202"/>
                  <a:pt x="398621" y="200293"/>
                </a:cubicBezTo>
                <a:lnTo>
                  <a:pt x="415230" y="233869"/>
                </a:lnTo>
                <a:cubicBezTo>
                  <a:pt x="424428" y="235119"/>
                  <a:pt x="433447" y="237619"/>
                  <a:pt x="441930" y="241102"/>
                </a:cubicBezTo>
                <a:lnTo>
                  <a:pt x="473184" y="220295"/>
                </a:lnTo>
                <a:cubicBezTo>
                  <a:pt x="482560" y="214045"/>
                  <a:pt x="494973" y="215295"/>
                  <a:pt x="502920" y="223242"/>
                </a:cubicBezTo>
                <a:lnTo>
                  <a:pt x="520065" y="240387"/>
                </a:lnTo>
                <a:cubicBezTo>
                  <a:pt x="528012" y="248335"/>
                  <a:pt x="529263" y="260836"/>
                  <a:pt x="523012" y="270123"/>
                </a:cubicBezTo>
                <a:lnTo>
                  <a:pt x="502206" y="301288"/>
                </a:lnTo>
                <a:cubicBezTo>
                  <a:pt x="503902" y="305485"/>
                  <a:pt x="505420" y="309860"/>
                  <a:pt x="506670" y="314414"/>
                </a:cubicBezTo>
                <a:cubicBezTo>
                  <a:pt x="507921" y="318968"/>
                  <a:pt x="508724" y="323433"/>
                  <a:pt x="509349" y="327987"/>
                </a:cubicBezTo>
                <a:lnTo>
                  <a:pt x="543014" y="344597"/>
                </a:lnTo>
                <a:cubicBezTo>
                  <a:pt x="553105" y="349597"/>
                  <a:pt x="558284" y="361027"/>
                  <a:pt x="555337" y="371832"/>
                </a:cubicBezTo>
                <a:lnTo>
                  <a:pt x="549086" y="395228"/>
                </a:lnTo>
                <a:cubicBezTo>
                  <a:pt x="546140" y="406033"/>
                  <a:pt x="536049" y="413355"/>
                  <a:pt x="524798" y="412641"/>
                </a:cubicBezTo>
                <a:lnTo>
                  <a:pt x="487293" y="410230"/>
                </a:lnTo>
                <a:cubicBezTo>
                  <a:pt x="481667" y="417463"/>
                  <a:pt x="475149" y="424160"/>
                  <a:pt x="467737" y="429875"/>
                </a:cubicBezTo>
                <a:lnTo>
                  <a:pt x="470148" y="467291"/>
                </a:lnTo>
                <a:cubicBezTo>
                  <a:pt x="470862" y="478542"/>
                  <a:pt x="463540" y="488722"/>
                  <a:pt x="452735" y="491579"/>
                </a:cubicBezTo>
                <a:lnTo>
                  <a:pt x="429339" y="497830"/>
                </a:lnTo>
                <a:cubicBezTo>
                  <a:pt x="418445" y="500777"/>
                  <a:pt x="407104" y="495598"/>
                  <a:pt x="402104" y="485507"/>
                </a:cubicBezTo>
                <a:lnTo>
                  <a:pt x="385495" y="451931"/>
                </a:lnTo>
                <a:cubicBezTo>
                  <a:pt x="376297" y="450681"/>
                  <a:pt x="367278" y="448181"/>
                  <a:pt x="358795" y="444698"/>
                </a:cubicBezTo>
                <a:lnTo>
                  <a:pt x="327541" y="465505"/>
                </a:lnTo>
                <a:cubicBezTo>
                  <a:pt x="318165" y="471755"/>
                  <a:pt x="305753" y="470505"/>
                  <a:pt x="297805" y="462558"/>
                </a:cubicBezTo>
                <a:lnTo>
                  <a:pt x="280660" y="445413"/>
                </a:lnTo>
                <a:cubicBezTo>
                  <a:pt x="272713" y="437465"/>
                  <a:pt x="271463" y="425053"/>
                  <a:pt x="277713" y="415677"/>
                </a:cubicBezTo>
                <a:lnTo>
                  <a:pt x="298519" y="384423"/>
                </a:lnTo>
                <a:cubicBezTo>
                  <a:pt x="296823" y="380226"/>
                  <a:pt x="295305" y="375851"/>
                  <a:pt x="294055" y="371296"/>
                </a:cubicBezTo>
                <a:cubicBezTo>
                  <a:pt x="292804" y="366742"/>
                  <a:pt x="292001" y="362188"/>
                  <a:pt x="291376" y="357723"/>
                </a:cubicBezTo>
                <a:lnTo>
                  <a:pt x="257711" y="341114"/>
                </a:lnTo>
                <a:cubicBezTo>
                  <a:pt x="247620" y="336113"/>
                  <a:pt x="242530" y="324683"/>
                  <a:pt x="245388" y="313879"/>
                </a:cubicBezTo>
                <a:lnTo>
                  <a:pt x="251639" y="290483"/>
                </a:lnTo>
                <a:cubicBezTo>
                  <a:pt x="254585" y="279678"/>
                  <a:pt x="264676" y="272355"/>
                  <a:pt x="275927" y="273070"/>
                </a:cubicBezTo>
                <a:lnTo>
                  <a:pt x="313343" y="275481"/>
                </a:lnTo>
                <a:cubicBezTo>
                  <a:pt x="318968" y="268248"/>
                  <a:pt x="325487" y="261551"/>
                  <a:pt x="332899" y="255836"/>
                </a:cubicBezTo>
                <a:lnTo>
                  <a:pt x="330488" y="218509"/>
                </a:lnTo>
                <a:cubicBezTo>
                  <a:pt x="329773" y="207258"/>
                  <a:pt x="337096" y="197078"/>
                  <a:pt x="347901" y="194221"/>
                </a:cubicBezTo>
                <a:lnTo>
                  <a:pt x="371296" y="187970"/>
                </a:lnTo>
                <a:close/>
                <a:moveTo>
                  <a:pt x="400407" y="303609"/>
                </a:moveTo>
                <a:cubicBezTo>
                  <a:pt x="378722" y="303634"/>
                  <a:pt x="361137" y="321260"/>
                  <a:pt x="361161" y="342945"/>
                </a:cubicBezTo>
                <a:cubicBezTo>
                  <a:pt x="361186" y="364630"/>
                  <a:pt x="378811" y="382215"/>
                  <a:pt x="400496" y="382191"/>
                </a:cubicBezTo>
                <a:cubicBezTo>
                  <a:pt x="422182" y="382166"/>
                  <a:pt x="439767" y="364540"/>
                  <a:pt x="439742" y="342855"/>
                </a:cubicBezTo>
                <a:cubicBezTo>
                  <a:pt x="439718" y="321170"/>
                  <a:pt x="422092" y="303585"/>
                  <a:pt x="400407" y="303609"/>
                </a:cubicBezTo>
                <a:close/>
                <a:moveTo>
                  <a:pt x="200829" y="-40630"/>
                </a:moveTo>
                <a:lnTo>
                  <a:pt x="224224" y="-34379"/>
                </a:lnTo>
                <a:cubicBezTo>
                  <a:pt x="235029" y="-31433"/>
                  <a:pt x="242352" y="-21253"/>
                  <a:pt x="241637" y="-10091"/>
                </a:cubicBezTo>
                <a:lnTo>
                  <a:pt x="239226" y="27236"/>
                </a:lnTo>
                <a:cubicBezTo>
                  <a:pt x="246638" y="32951"/>
                  <a:pt x="253157" y="39559"/>
                  <a:pt x="258782" y="46881"/>
                </a:cubicBezTo>
                <a:lnTo>
                  <a:pt x="296287" y="44470"/>
                </a:lnTo>
                <a:cubicBezTo>
                  <a:pt x="307449" y="43755"/>
                  <a:pt x="317629" y="51078"/>
                  <a:pt x="320576" y="61883"/>
                </a:cubicBezTo>
                <a:lnTo>
                  <a:pt x="326827" y="85279"/>
                </a:lnTo>
                <a:cubicBezTo>
                  <a:pt x="329684" y="96083"/>
                  <a:pt x="324594" y="107513"/>
                  <a:pt x="314504" y="112514"/>
                </a:cubicBezTo>
                <a:lnTo>
                  <a:pt x="280839" y="129123"/>
                </a:lnTo>
                <a:cubicBezTo>
                  <a:pt x="280214" y="133677"/>
                  <a:pt x="279321" y="138232"/>
                  <a:pt x="278160" y="142696"/>
                </a:cubicBezTo>
                <a:cubicBezTo>
                  <a:pt x="276999" y="147161"/>
                  <a:pt x="275392" y="151626"/>
                  <a:pt x="273695" y="155823"/>
                </a:cubicBezTo>
                <a:lnTo>
                  <a:pt x="294501" y="187077"/>
                </a:lnTo>
                <a:cubicBezTo>
                  <a:pt x="300752" y="196453"/>
                  <a:pt x="299502" y="208865"/>
                  <a:pt x="291554" y="216813"/>
                </a:cubicBezTo>
                <a:lnTo>
                  <a:pt x="274409" y="233958"/>
                </a:lnTo>
                <a:cubicBezTo>
                  <a:pt x="266462" y="241905"/>
                  <a:pt x="254050" y="243155"/>
                  <a:pt x="244673" y="236905"/>
                </a:cubicBezTo>
                <a:lnTo>
                  <a:pt x="213420" y="216098"/>
                </a:lnTo>
                <a:cubicBezTo>
                  <a:pt x="204936" y="219581"/>
                  <a:pt x="195917" y="222081"/>
                  <a:pt x="186720" y="223331"/>
                </a:cubicBezTo>
                <a:lnTo>
                  <a:pt x="170111" y="256907"/>
                </a:lnTo>
                <a:cubicBezTo>
                  <a:pt x="165110" y="266998"/>
                  <a:pt x="153680" y="272088"/>
                  <a:pt x="142875" y="269230"/>
                </a:cubicBezTo>
                <a:lnTo>
                  <a:pt x="119479" y="262979"/>
                </a:lnTo>
                <a:cubicBezTo>
                  <a:pt x="108585" y="260033"/>
                  <a:pt x="101352" y="249853"/>
                  <a:pt x="102066" y="238691"/>
                </a:cubicBezTo>
                <a:lnTo>
                  <a:pt x="104477" y="201275"/>
                </a:lnTo>
                <a:cubicBezTo>
                  <a:pt x="97066" y="195560"/>
                  <a:pt x="90547" y="188952"/>
                  <a:pt x="84921" y="181630"/>
                </a:cubicBezTo>
                <a:lnTo>
                  <a:pt x="47417" y="184041"/>
                </a:lnTo>
                <a:cubicBezTo>
                  <a:pt x="36255" y="184755"/>
                  <a:pt x="26075" y="177433"/>
                  <a:pt x="23128" y="166628"/>
                </a:cubicBezTo>
                <a:lnTo>
                  <a:pt x="16877" y="143232"/>
                </a:lnTo>
                <a:cubicBezTo>
                  <a:pt x="14020" y="132427"/>
                  <a:pt x="19110" y="120997"/>
                  <a:pt x="29200" y="115997"/>
                </a:cubicBezTo>
                <a:lnTo>
                  <a:pt x="62865" y="99387"/>
                </a:lnTo>
                <a:cubicBezTo>
                  <a:pt x="63490" y="94833"/>
                  <a:pt x="64383" y="90368"/>
                  <a:pt x="65544" y="85814"/>
                </a:cubicBezTo>
                <a:cubicBezTo>
                  <a:pt x="66794" y="81260"/>
                  <a:pt x="68223" y="76885"/>
                  <a:pt x="70009" y="72688"/>
                </a:cubicBezTo>
                <a:lnTo>
                  <a:pt x="49203" y="41523"/>
                </a:lnTo>
                <a:cubicBezTo>
                  <a:pt x="42952" y="32147"/>
                  <a:pt x="44202" y="19735"/>
                  <a:pt x="52149" y="11787"/>
                </a:cubicBezTo>
                <a:lnTo>
                  <a:pt x="69294" y="-5358"/>
                </a:lnTo>
                <a:cubicBezTo>
                  <a:pt x="77242" y="-13305"/>
                  <a:pt x="89654" y="-14555"/>
                  <a:pt x="99030" y="-8305"/>
                </a:cubicBezTo>
                <a:lnTo>
                  <a:pt x="130284" y="12502"/>
                </a:lnTo>
                <a:cubicBezTo>
                  <a:pt x="138767" y="9019"/>
                  <a:pt x="147786" y="6519"/>
                  <a:pt x="156984" y="5269"/>
                </a:cubicBezTo>
                <a:lnTo>
                  <a:pt x="173593" y="-28307"/>
                </a:lnTo>
                <a:cubicBezTo>
                  <a:pt x="178594" y="-38398"/>
                  <a:pt x="189934" y="-43488"/>
                  <a:pt x="200829" y="-40630"/>
                </a:cubicBezTo>
                <a:close/>
                <a:moveTo>
                  <a:pt x="171807" y="75009"/>
                </a:moveTo>
                <a:cubicBezTo>
                  <a:pt x="150122" y="75009"/>
                  <a:pt x="132517" y="92615"/>
                  <a:pt x="132517" y="114300"/>
                </a:cubicBezTo>
                <a:cubicBezTo>
                  <a:pt x="132517" y="135985"/>
                  <a:pt x="150122" y="153591"/>
                  <a:pt x="171807" y="153591"/>
                </a:cubicBezTo>
                <a:cubicBezTo>
                  <a:pt x="193492" y="153591"/>
                  <a:pt x="211098" y="135985"/>
                  <a:pt x="211098" y="114300"/>
                </a:cubicBezTo>
                <a:cubicBezTo>
                  <a:pt x="211098" y="92615"/>
                  <a:pt x="193492" y="75009"/>
                  <a:pt x="171807" y="75009"/>
                </a:cubicBezTo>
                <a:close/>
              </a:path>
            </a:pathLst>
          </a:custGeom>
          <a:solidFill>
            <a:srgbClr val="3A7BD5"/>
          </a:solidFill>
        </p:spPr>
      </p:sp>
      <p:sp>
        <p:nvSpPr>
          <p:cNvPr id="11" name="Text 6"/>
          <p:cNvSpPr/>
          <p:nvPr>
            <p:custDataLst>
              <p:tags r:id="rId6"/>
            </p:custDataLst>
          </p:nvPr>
        </p:nvSpPr>
        <p:spPr>
          <a:xfrm>
            <a:off x="5578475" y="2230755"/>
            <a:ext cx="5765800" cy="3600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b="1" dirty="0">
                <a:solidFill>
                  <a:srgbClr val="3A7BD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性能领先</a:t>
            </a:r>
            <a:endParaRPr lang="en-US" b="1" dirty="0">
              <a:solidFill>
                <a:srgbClr val="3A7BD5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2" name="Text 7"/>
          <p:cNvSpPr/>
          <p:nvPr>
            <p:custDataLst>
              <p:tags r:id="rId7"/>
            </p:custDataLst>
          </p:nvPr>
        </p:nvSpPr>
        <p:spPr>
          <a:xfrm>
            <a:off x="5578475" y="2590800"/>
            <a:ext cx="631571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在SMT-LIB基准测试中多次排名前列，具备高效的大规模问题求解能力。</a:t>
            </a:r>
            <a:endParaRPr lang="en-US" sz="1600" dirty="0">
              <a:solidFill>
                <a:srgbClr val="4A4A4A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3" name="Shape 8"/>
          <p:cNvSpPr/>
          <p:nvPr>
            <p:custDataLst>
              <p:tags r:id="rId8"/>
            </p:custDataLst>
          </p:nvPr>
        </p:nvSpPr>
        <p:spPr>
          <a:xfrm>
            <a:off x="4359116" y="3251200"/>
            <a:ext cx="7581900" cy="965200"/>
          </a:xfrm>
          <a:custGeom>
            <a:avLst/>
            <a:gdLst/>
            <a:ahLst/>
            <a:cxnLst/>
            <a:rect l="l" t="t" r="r" b="b"/>
            <a:pathLst>
              <a:path w="7581900" h="965200">
                <a:moveTo>
                  <a:pt x="101597" y="0"/>
                </a:moveTo>
                <a:lnTo>
                  <a:pt x="7480303" y="0"/>
                </a:lnTo>
                <a:cubicBezTo>
                  <a:pt x="7536413" y="0"/>
                  <a:pt x="7581900" y="45487"/>
                  <a:pt x="7581900" y="101597"/>
                </a:cubicBezTo>
                <a:lnTo>
                  <a:pt x="7581900" y="863603"/>
                </a:lnTo>
                <a:cubicBezTo>
                  <a:pt x="7581900" y="919713"/>
                  <a:pt x="7536413" y="965200"/>
                  <a:pt x="74803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3A7BD5">
              <a:alpha val="10196"/>
            </a:srgbClr>
          </a:solidFill>
        </p:spPr>
      </p:sp>
      <p:sp>
        <p:nvSpPr>
          <p:cNvPr id="14" name="Shape 9"/>
          <p:cNvSpPr/>
          <p:nvPr>
            <p:custDataLst>
              <p:tags r:id="rId9"/>
            </p:custDataLst>
          </p:nvPr>
        </p:nvSpPr>
        <p:spPr>
          <a:xfrm>
            <a:off x="4740116" y="3505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71450" y="57150"/>
                </a:moveTo>
                <a:cubicBezTo>
                  <a:pt x="171450" y="41344"/>
                  <a:pt x="184219" y="28575"/>
                  <a:pt x="200025" y="28575"/>
                </a:cubicBezTo>
                <a:lnTo>
                  <a:pt x="257175" y="28575"/>
                </a:lnTo>
                <a:cubicBezTo>
                  <a:pt x="272981" y="28575"/>
                  <a:pt x="285750" y="41344"/>
                  <a:pt x="285750" y="57150"/>
                </a:cubicBezTo>
                <a:lnTo>
                  <a:pt x="285750" y="114300"/>
                </a:lnTo>
                <a:cubicBezTo>
                  <a:pt x="285750" y="130106"/>
                  <a:pt x="272981" y="142875"/>
                  <a:pt x="257175" y="142875"/>
                </a:cubicBezTo>
                <a:lnTo>
                  <a:pt x="250031" y="142875"/>
                </a:lnTo>
                <a:lnTo>
                  <a:pt x="250031" y="200025"/>
                </a:lnTo>
                <a:lnTo>
                  <a:pt x="357188" y="200025"/>
                </a:lnTo>
                <a:cubicBezTo>
                  <a:pt x="392728" y="200025"/>
                  <a:pt x="421481" y="228779"/>
                  <a:pt x="421481" y="264319"/>
                </a:cubicBezTo>
                <a:lnTo>
                  <a:pt x="421481" y="314325"/>
                </a:lnTo>
                <a:lnTo>
                  <a:pt x="428625" y="314325"/>
                </a:lnTo>
                <a:cubicBezTo>
                  <a:pt x="444431" y="314325"/>
                  <a:pt x="457200" y="327094"/>
                  <a:pt x="457200" y="342900"/>
                </a:cubicBezTo>
                <a:lnTo>
                  <a:pt x="457200" y="400050"/>
                </a:lnTo>
                <a:cubicBezTo>
                  <a:pt x="457200" y="415856"/>
                  <a:pt x="444431" y="428625"/>
                  <a:pt x="428625" y="428625"/>
                </a:cubicBezTo>
                <a:lnTo>
                  <a:pt x="371475" y="428625"/>
                </a:lnTo>
                <a:cubicBezTo>
                  <a:pt x="355669" y="428625"/>
                  <a:pt x="342900" y="415856"/>
                  <a:pt x="342900" y="400050"/>
                </a:cubicBezTo>
                <a:lnTo>
                  <a:pt x="342900" y="342900"/>
                </a:lnTo>
                <a:cubicBezTo>
                  <a:pt x="342900" y="327094"/>
                  <a:pt x="355669" y="314325"/>
                  <a:pt x="371475" y="314325"/>
                </a:cubicBezTo>
                <a:lnTo>
                  <a:pt x="378619" y="314325"/>
                </a:lnTo>
                <a:lnTo>
                  <a:pt x="378619" y="264319"/>
                </a:lnTo>
                <a:cubicBezTo>
                  <a:pt x="378619" y="252442"/>
                  <a:pt x="369064" y="242888"/>
                  <a:pt x="357188" y="242888"/>
                </a:cubicBezTo>
                <a:lnTo>
                  <a:pt x="250031" y="242888"/>
                </a:lnTo>
                <a:lnTo>
                  <a:pt x="250031" y="314325"/>
                </a:lnTo>
                <a:lnTo>
                  <a:pt x="257175" y="314325"/>
                </a:lnTo>
                <a:cubicBezTo>
                  <a:pt x="272981" y="314325"/>
                  <a:pt x="285750" y="327094"/>
                  <a:pt x="285750" y="342900"/>
                </a:cubicBezTo>
                <a:lnTo>
                  <a:pt x="285750" y="400050"/>
                </a:lnTo>
                <a:cubicBezTo>
                  <a:pt x="285750" y="415856"/>
                  <a:pt x="272981" y="428625"/>
                  <a:pt x="257175" y="428625"/>
                </a:cubicBezTo>
                <a:lnTo>
                  <a:pt x="200025" y="428625"/>
                </a:lnTo>
                <a:cubicBezTo>
                  <a:pt x="184219" y="428625"/>
                  <a:pt x="171450" y="415856"/>
                  <a:pt x="171450" y="400050"/>
                </a:cubicBezTo>
                <a:lnTo>
                  <a:pt x="171450" y="342900"/>
                </a:lnTo>
                <a:cubicBezTo>
                  <a:pt x="171450" y="327094"/>
                  <a:pt x="184219" y="314325"/>
                  <a:pt x="200025" y="314325"/>
                </a:cubicBezTo>
                <a:lnTo>
                  <a:pt x="207169" y="314325"/>
                </a:lnTo>
                <a:lnTo>
                  <a:pt x="207169" y="242888"/>
                </a:lnTo>
                <a:lnTo>
                  <a:pt x="100013" y="242888"/>
                </a:lnTo>
                <a:cubicBezTo>
                  <a:pt x="88136" y="242888"/>
                  <a:pt x="78581" y="252442"/>
                  <a:pt x="78581" y="264319"/>
                </a:cubicBezTo>
                <a:lnTo>
                  <a:pt x="78581" y="314325"/>
                </a:lnTo>
                <a:lnTo>
                  <a:pt x="85725" y="314325"/>
                </a:lnTo>
                <a:cubicBezTo>
                  <a:pt x="101531" y="314325"/>
                  <a:pt x="114300" y="327094"/>
                  <a:pt x="114300" y="342900"/>
                </a:cubicBezTo>
                <a:lnTo>
                  <a:pt x="114300" y="400050"/>
                </a:lnTo>
                <a:cubicBezTo>
                  <a:pt x="114300" y="415856"/>
                  <a:pt x="101531" y="428625"/>
                  <a:pt x="85725" y="428625"/>
                </a:cubicBezTo>
                <a:lnTo>
                  <a:pt x="28575" y="428625"/>
                </a:lnTo>
                <a:cubicBezTo>
                  <a:pt x="12769" y="428625"/>
                  <a:pt x="0" y="415856"/>
                  <a:pt x="0" y="400050"/>
                </a:cubicBezTo>
                <a:lnTo>
                  <a:pt x="0" y="342900"/>
                </a:lnTo>
                <a:cubicBezTo>
                  <a:pt x="0" y="327094"/>
                  <a:pt x="12769" y="314325"/>
                  <a:pt x="28575" y="314325"/>
                </a:cubicBezTo>
                <a:lnTo>
                  <a:pt x="35719" y="314325"/>
                </a:lnTo>
                <a:lnTo>
                  <a:pt x="35719" y="264319"/>
                </a:lnTo>
                <a:cubicBezTo>
                  <a:pt x="35719" y="228779"/>
                  <a:pt x="64472" y="200025"/>
                  <a:pt x="100013" y="200025"/>
                </a:cubicBezTo>
                <a:lnTo>
                  <a:pt x="207169" y="200025"/>
                </a:lnTo>
                <a:lnTo>
                  <a:pt x="207169" y="142875"/>
                </a:lnTo>
                <a:lnTo>
                  <a:pt x="200025" y="142875"/>
                </a:lnTo>
                <a:cubicBezTo>
                  <a:pt x="184219" y="142875"/>
                  <a:pt x="171450" y="130106"/>
                  <a:pt x="171450" y="114300"/>
                </a:cubicBezTo>
                <a:lnTo>
                  <a:pt x="171450" y="57150"/>
                </a:lnTo>
                <a:close/>
              </a:path>
            </a:pathLst>
          </a:custGeom>
          <a:solidFill>
            <a:srgbClr val="3A7BD5"/>
          </a:solidFill>
        </p:spPr>
      </p:sp>
      <p:sp>
        <p:nvSpPr>
          <p:cNvPr id="15" name="Text 10"/>
          <p:cNvSpPr/>
          <p:nvPr>
            <p:custDataLst>
              <p:tags r:id="rId10"/>
            </p:custDataLst>
          </p:nvPr>
        </p:nvSpPr>
        <p:spPr>
          <a:xfrm>
            <a:off x="5578475" y="3282315"/>
            <a:ext cx="5969000" cy="47688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b="1" dirty="0">
                <a:solidFill>
                  <a:srgbClr val="3A7BD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理论覆盖广</a:t>
            </a:r>
            <a:endParaRPr lang="en-US" b="1" dirty="0">
              <a:solidFill>
                <a:srgbClr val="3A7BD5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6" name="Text 11"/>
          <p:cNvSpPr/>
          <p:nvPr>
            <p:custDataLst>
              <p:tags r:id="rId11"/>
            </p:custDataLst>
          </p:nvPr>
        </p:nvSpPr>
        <p:spPr>
          <a:xfrm>
            <a:off x="5578475" y="3759200"/>
            <a:ext cx="6315710" cy="4419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支持算术</a:t>
            </a:r>
            <a:r>
              <a:rPr lang="zh-CN" altLang="en-US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、</a:t>
            </a:r>
            <a:r>
              <a:rPr lang="en-US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字符串、正则、数组、位向量、数据类型等多种理论及组合。</a:t>
            </a:r>
            <a:endParaRPr lang="en-US" sz="1600" dirty="0">
              <a:solidFill>
                <a:srgbClr val="4A4A4A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7" name="Shape 12"/>
          <p:cNvSpPr/>
          <p:nvPr>
            <p:custDataLst>
              <p:tags r:id="rId12"/>
            </p:custDataLst>
          </p:nvPr>
        </p:nvSpPr>
        <p:spPr>
          <a:xfrm>
            <a:off x="4359116" y="4419600"/>
            <a:ext cx="7581900" cy="965200"/>
          </a:xfrm>
          <a:custGeom>
            <a:avLst/>
            <a:gdLst/>
            <a:ahLst/>
            <a:cxnLst/>
            <a:rect l="l" t="t" r="r" b="b"/>
            <a:pathLst>
              <a:path w="7581900" h="965200">
                <a:moveTo>
                  <a:pt x="101597" y="0"/>
                </a:moveTo>
                <a:lnTo>
                  <a:pt x="7480303" y="0"/>
                </a:lnTo>
                <a:cubicBezTo>
                  <a:pt x="7536413" y="0"/>
                  <a:pt x="7581900" y="45487"/>
                  <a:pt x="7581900" y="101597"/>
                </a:cubicBezTo>
                <a:lnTo>
                  <a:pt x="7581900" y="863603"/>
                </a:lnTo>
                <a:cubicBezTo>
                  <a:pt x="7581900" y="919713"/>
                  <a:pt x="7536413" y="965200"/>
                  <a:pt x="74803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3A7BD5">
              <a:alpha val="10196"/>
            </a:srgbClr>
          </a:solidFill>
        </p:spPr>
      </p:sp>
      <p:sp>
        <p:nvSpPr>
          <p:cNvPr id="18" name="Shape 13"/>
          <p:cNvSpPr/>
          <p:nvPr>
            <p:custDataLst>
              <p:tags r:id="rId13"/>
            </p:custDataLst>
          </p:nvPr>
        </p:nvSpPr>
        <p:spPr>
          <a:xfrm>
            <a:off x="4768691" y="4673600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114300" y="-28575"/>
                </a:moveTo>
                <a:cubicBezTo>
                  <a:pt x="130106" y="-28575"/>
                  <a:pt x="142875" y="-15806"/>
                  <a:pt x="142875" y="0"/>
                </a:cubicBezTo>
                <a:lnTo>
                  <a:pt x="142875" y="85725"/>
                </a:lnTo>
                <a:lnTo>
                  <a:pt x="257175" y="85725"/>
                </a:lnTo>
                <a:lnTo>
                  <a:pt x="257175" y="0"/>
                </a:lnTo>
                <a:cubicBezTo>
                  <a:pt x="257175" y="-15806"/>
                  <a:pt x="269944" y="-28575"/>
                  <a:pt x="285750" y="-28575"/>
                </a:cubicBezTo>
                <a:cubicBezTo>
                  <a:pt x="301556" y="-28575"/>
                  <a:pt x="314325" y="-15806"/>
                  <a:pt x="314325" y="0"/>
                </a:cubicBezTo>
                <a:lnTo>
                  <a:pt x="314325" y="85725"/>
                </a:lnTo>
                <a:lnTo>
                  <a:pt x="371475" y="85725"/>
                </a:lnTo>
                <a:cubicBezTo>
                  <a:pt x="387281" y="85725"/>
                  <a:pt x="400050" y="98494"/>
                  <a:pt x="400050" y="114300"/>
                </a:cubicBezTo>
                <a:cubicBezTo>
                  <a:pt x="400050" y="130106"/>
                  <a:pt x="387281" y="142875"/>
                  <a:pt x="371475" y="142875"/>
                </a:cubicBezTo>
                <a:lnTo>
                  <a:pt x="371475" y="200025"/>
                </a:lnTo>
                <a:cubicBezTo>
                  <a:pt x="371475" y="284946"/>
                  <a:pt x="309682" y="355491"/>
                  <a:pt x="228600" y="369064"/>
                </a:cubicBezTo>
                <a:lnTo>
                  <a:pt x="228600" y="428625"/>
                </a:lnTo>
                <a:cubicBezTo>
                  <a:pt x="228600" y="444431"/>
                  <a:pt x="215831" y="457200"/>
                  <a:pt x="200025" y="457200"/>
                </a:cubicBezTo>
                <a:cubicBezTo>
                  <a:pt x="184219" y="457200"/>
                  <a:pt x="171450" y="444431"/>
                  <a:pt x="171450" y="428625"/>
                </a:cubicBezTo>
                <a:lnTo>
                  <a:pt x="171450" y="369064"/>
                </a:lnTo>
                <a:cubicBezTo>
                  <a:pt x="90368" y="355491"/>
                  <a:pt x="28575" y="284946"/>
                  <a:pt x="28575" y="200025"/>
                </a:cubicBezTo>
                <a:lnTo>
                  <a:pt x="28575" y="142875"/>
                </a:lnTo>
                <a:cubicBezTo>
                  <a:pt x="12769" y="142875"/>
                  <a:pt x="0" y="130106"/>
                  <a:pt x="0" y="114300"/>
                </a:cubicBezTo>
                <a:cubicBezTo>
                  <a:pt x="0" y="98494"/>
                  <a:pt x="12769" y="85725"/>
                  <a:pt x="28575" y="85725"/>
                </a:cubicBezTo>
                <a:lnTo>
                  <a:pt x="85725" y="85725"/>
                </a:lnTo>
                <a:lnTo>
                  <a:pt x="85725" y="0"/>
                </a:lnTo>
                <a:cubicBezTo>
                  <a:pt x="85725" y="-15806"/>
                  <a:pt x="98494" y="-28575"/>
                  <a:pt x="114300" y="-28575"/>
                </a:cubicBezTo>
                <a:close/>
              </a:path>
            </a:pathLst>
          </a:custGeom>
          <a:solidFill>
            <a:srgbClr val="3A7BD5"/>
          </a:solidFill>
        </p:spPr>
      </p:sp>
      <p:sp>
        <p:nvSpPr>
          <p:cNvPr id="19" name="Text 14"/>
          <p:cNvSpPr/>
          <p:nvPr>
            <p:custDataLst>
              <p:tags r:id="rId14"/>
            </p:custDataLst>
          </p:nvPr>
        </p:nvSpPr>
        <p:spPr>
          <a:xfrm>
            <a:off x="5578475" y="4414520"/>
            <a:ext cx="5397500" cy="51308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b="1" dirty="0">
                <a:solidFill>
                  <a:srgbClr val="3A7BD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接口丰富</a:t>
            </a:r>
            <a:endParaRPr lang="en-US" b="1" dirty="0">
              <a:solidFill>
                <a:srgbClr val="3A7BD5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20" name="Text 15"/>
          <p:cNvSpPr/>
          <p:nvPr>
            <p:custDataLst>
              <p:tags r:id="rId15"/>
            </p:custDataLst>
          </p:nvPr>
        </p:nvSpPr>
        <p:spPr>
          <a:xfrm>
            <a:off x="5578475" y="4927600"/>
            <a:ext cx="6316345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提供C++、Python、Java等多语言API，易于集成到现有工具链中。</a:t>
            </a:r>
            <a:endParaRPr lang="en-US" sz="1600" dirty="0">
              <a:solidFill>
                <a:srgbClr val="4A4A4A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2:55:42-d2v63jlnfo2stf9dk4r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" y="429895"/>
            <a:ext cx="579755" cy="65214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2:55:41-d2v63jdnfo2stf9dk4q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4260"/>
            <a:ext cx="12192635" cy="7137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8750" y="25400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典型应用场景</a:t>
            </a:r>
            <a:endParaRPr lang="en-US" sz="1600" dirty="0"/>
          </a:p>
        </p:txBody>
      </p:sp>
      <p:sp>
        <p:nvSpPr>
          <p:cNvPr id="5" name="Shape 1"/>
          <p:cNvSpPr/>
          <p:nvPr/>
        </p:nvSpPr>
        <p:spPr>
          <a:xfrm>
            <a:off x="254000" y="1016000"/>
            <a:ext cx="3759200" cy="5588000"/>
          </a:xfrm>
          <a:custGeom>
            <a:avLst/>
            <a:gdLst/>
            <a:ahLst/>
            <a:cxnLst/>
            <a:rect l="l" t="t" r="r" b="b"/>
            <a:pathLst>
              <a:path w="3759200" h="5588000">
                <a:moveTo>
                  <a:pt x="101611" y="0"/>
                </a:moveTo>
                <a:lnTo>
                  <a:pt x="3657589" y="0"/>
                </a:lnTo>
                <a:cubicBezTo>
                  <a:pt x="3713707" y="0"/>
                  <a:pt x="3759200" y="45493"/>
                  <a:pt x="3759200" y="101611"/>
                </a:cubicBezTo>
                <a:lnTo>
                  <a:pt x="3759200" y="5486389"/>
                </a:lnTo>
                <a:cubicBezTo>
                  <a:pt x="3759200" y="5542507"/>
                  <a:pt x="3713707" y="5588000"/>
                  <a:pt x="3657589" y="5588000"/>
                </a:cubicBezTo>
                <a:lnTo>
                  <a:pt x="101611" y="5588000"/>
                </a:lnTo>
                <a:cubicBezTo>
                  <a:pt x="45493" y="5588000"/>
                  <a:pt x="0" y="5542507"/>
                  <a:pt x="0" y="5486389"/>
                </a:cubicBezTo>
                <a:lnTo>
                  <a:pt x="0" y="101611"/>
                </a:lnTo>
                <a:cubicBezTo>
                  <a:pt x="0" y="45530"/>
                  <a:pt x="45530" y="0"/>
                  <a:pt x="101611" y="0"/>
                </a:cubicBezTo>
                <a:close/>
              </a:path>
            </a:pathLst>
          </a:custGeom>
          <a:solidFill>
            <a:srgbClr val="3A7BD5">
              <a:alpha val="20000"/>
            </a:srgbClr>
          </a:solidFill>
        </p:spPr>
      </p:sp>
      <p:sp>
        <p:nvSpPr>
          <p:cNvPr id="6" name="Shape 2"/>
          <p:cNvSpPr/>
          <p:nvPr/>
        </p:nvSpPr>
        <p:spPr>
          <a:xfrm>
            <a:off x="1625600" y="2590800"/>
            <a:ext cx="1016000" cy="1016000"/>
          </a:xfrm>
          <a:custGeom>
            <a:avLst/>
            <a:gdLst/>
            <a:ahLst/>
            <a:cxnLst/>
            <a:rect l="l" t="t" r="r" b="b"/>
            <a:pathLst>
              <a:path w="1016000" h="1016000">
                <a:moveTo>
                  <a:pt x="508000" y="0"/>
                </a:moveTo>
                <a:lnTo>
                  <a:pt x="508000" y="0"/>
                </a:lnTo>
                <a:cubicBezTo>
                  <a:pt x="788373" y="0"/>
                  <a:pt x="1016000" y="227627"/>
                  <a:pt x="1016000" y="508000"/>
                </a:cubicBezTo>
                <a:lnTo>
                  <a:pt x="1016000" y="508000"/>
                </a:lnTo>
                <a:cubicBezTo>
                  <a:pt x="1016000" y="788373"/>
                  <a:pt x="788373" y="1016000"/>
                  <a:pt x="508000" y="1016000"/>
                </a:cubicBezTo>
                <a:lnTo>
                  <a:pt x="508000" y="1016000"/>
                </a:lnTo>
                <a:cubicBezTo>
                  <a:pt x="227627" y="1016000"/>
                  <a:pt x="0" y="788373"/>
                  <a:pt x="0" y="508000"/>
                </a:cubicBezTo>
                <a:lnTo>
                  <a:pt x="0" y="508000"/>
                </a:lnTo>
                <a:cubicBezTo>
                  <a:pt x="0" y="227627"/>
                  <a:pt x="227627" y="0"/>
                  <a:pt x="508000" y="0"/>
                </a:cubicBezTo>
                <a:close/>
              </a:path>
            </a:pathLst>
          </a:custGeom>
          <a:solidFill>
            <a:srgbClr val="3A7BD5"/>
          </a:solidFill>
        </p:spPr>
      </p:sp>
      <p:sp>
        <p:nvSpPr>
          <p:cNvPr id="7" name="Shape 3"/>
          <p:cNvSpPr/>
          <p:nvPr/>
        </p:nvSpPr>
        <p:spPr>
          <a:xfrm>
            <a:off x="1905000" y="2870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cubicBezTo>
                  <a:pt x="232708" y="0"/>
                  <a:pt x="236815" y="893"/>
                  <a:pt x="240566" y="2590"/>
                </a:cubicBezTo>
                <a:lnTo>
                  <a:pt x="408801" y="73938"/>
                </a:lnTo>
                <a:cubicBezTo>
                  <a:pt x="428446" y="82242"/>
                  <a:pt x="443091" y="101620"/>
                  <a:pt x="443002" y="125016"/>
                </a:cubicBezTo>
                <a:cubicBezTo>
                  <a:pt x="442555" y="213598"/>
                  <a:pt x="406122" y="375672"/>
                  <a:pt x="252264" y="449342"/>
                </a:cubicBezTo>
                <a:cubicBezTo>
                  <a:pt x="237351" y="456486"/>
                  <a:pt x="220028" y="456486"/>
                  <a:pt x="205115" y="449342"/>
                </a:cubicBezTo>
                <a:cubicBezTo>
                  <a:pt x="51167" y="375672"/>
                  <a:pt x="14823" y="213598"/>
                  <a:pt x="14377" y="125016"/>
                </a:cubicBezTo>
                <a:cubicBezTo>
                  <a:pt x="14287" y="101620"/>
                  <a:pt x="28932" y="82242"/>
                  <a:pt x="48577" y="73938"/>
                </a:cubicBezTo>
                <a:lnTo>
                  <a:pt x="216724" y="2590"/>
                </a:lnTo>
                <a:cubicBezTo>
                  <a:pt x="220474" y="893"/>
                  <a:pt x="224492" y="0"/>
                  <a:pt x="228600" y="0"/>
                </a:cubicBezTo>
                <a:close/>
                <a:moveTo>
                  <a:pt x="228600" y="59650"/>
                </a:moveTo>
                <a:lnTo>
                  <a:pt x="228600" y="397282"/>
                </a:lnTo>
                <a:cubicBezTo>
                  <a:pt x="351830" y="337631"/>
                  <a:pt x="384959" y="205472"/>
                  <a:pt x="385763" y="126355"/>
                </a:cubicBezTo>
                <a:lnTo>
                  <a:pt x="228600" y="59740"/>
                </a:lnTo>
                <a:lnTo>
                  <a:pt x="228600" y="5974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8" name="Text 4"/>
          <p:cNvSpPr/>
          <p:nvPr/>
        </p:nvSpPr>
        <p:spPr>
          <a:xfrm>
            <a:off x="1047750" y="3810000"/>
            <a:ext cx="2171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程序验证与安全分析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412750" y="4267200"/>
            <a:ext cx="3441700" cy="762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验证代码是否满足安全属性（如无空指针、无数组越界），检测密码协议漏洞、代码注入风险。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4216400" y="1016000"/>
            <a:ext cx="7721600" cy="2692400"/>
          </a:xfrm>
          <a:custGeom>
            <a:avLst/>
            <a:gdLst/>
            <a:ahLst/>
            <a:cxnLst/>
            <a:rect l="l" t="t" r="r" b="b"/>
            <a:pathLst>
              <a:path w="7721600" h="2692400">
                <a:moveTo>
                  <a:pt x="101611" y="0"/>
                </a:moveTo>
                <a:lnTo>
                  <a:pt x="7619989" y="0"/>
                </a:lnTo>
                <a:cubicBezTo>
                  <a:pt x="7676107" y="0"/>
                  <a:pt x="7721600" y="45493"/>
                  <a:pt x="7721600" y="101611"/>
                </a:cubicBezTo>
                <a:lnTo>
                  <a:pt x="7721600" y="2590789"/>
                </a:lnTo>
                <a:cubicBezTo>
                  <a:pt x="7721600" y="2646907"/>
                  <a:pt x="7676107" y="2692400"/>
                  <a:pt x="7619989" y="2692400"/>
                </a:cubicBezTo>
                <a:lnTo>
                  <a:pt x="101611" y="2692400"/>
                </a:lnTo>
                <a:cubicBezTo>
                  <a:pt x="45493" y="2692400"/>
                  <a:pt x="0" y="2646907"/>
                  <a:pt x="0" y="2590789"/>
                </a:cubicBezTo>
                <a:lnTo>
                  <a:pt x="0" y="101611"/>
                </a:lnTo>
                <a:cubicBezTo>
                  <a:pt x="0" y="45530"/>
                  <a:pt x="45530" y="0"/>
                  <a:pt x="101611" y="0"/>
                </a:cubicBezTo>
                <a:close/>
              </a:path>
            </a:pathLst>
          </a:custGeom>
          <a:solidFill>
            <a:srgbClr val="A8D0F5">
              <a:alpha val="30196"/>
            </a:srgbClr>
          </a:solidFill>
        </p:spPr>
      </p:sp>
      <p:sp>
        <p:nvSpPr>
          <p:cNvPr id="11" name="Shape 7"/>
          <p:cNvSpPr/>
          <p:nvPr/>
        </p:nvSpPr>
        <p:spPr>
          <a:xfrm>
            <a:off x="4597400" y="21336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305931" y="8394"/>
                </a:moveTo>
                <a:cubicBezTo>
                  <a:pt x="294769" y="-2768"/>
                  <a:pt x="276642" y="-2768"/>
                  <a:pt x="265480" y="8394"/>
                </a:cubicBezTo>
                <a:cubicBezTo>
                  <a:pt x="254318" y="19556"/>
                  <a:pt x="254318" y="37683"/>
                  <a:pt x="265480" y="48845"/>
                </a:cubicBezTo>
                <a:lnTo>
                  <a:pt x="273874" y="57150"/>
                </a:lnTo>
                <a:lnTo>
                  <a:pt x="25092" y="305931"/>
                </a:lnTo>
                <a:cubicBezTo>
                  <a:pt x="9019" y="322005"/>
                  <a:pt x="0" y="343793"/>
                  <a:pt x="0" y="366564"/>
                </a:cubicBezTo>
                <a:lnTo>
                  <a:pt x="0" y="371475"/>
                </a:lnTo>
                <a:cubicBezTo>
                  <a:pt x="0" y="418802"/>
                  <a:pt x="38398" y="457200"/>
                  <a:pt x="85725" y="457200"/>
                </a:cubicBezTo>
                <a:lnTo>
                  <a:pt x="90636" y="457200"/>
                </a:lnTo>
                <a:cubicBezTo>
                  <a:pt x="113407" y="457200"/>
                  <a:pt x="135195" y="448181"/>
                  <a:pt x="151269" y="432108"/>
                </a:cubicBezTo>
                <a:lnTo>
                  <a:pt x="400050" y="183326"/>
                </a:lnTo>
                <a:lnTo>
                  <a:pt x="408444" y="191720"/>
                </a:lnTo>
                <a:cubicBezTo>
                  <a:pt x="419606" y="202882"/>
                  <a:pt x="437733" y="202882"/>
                  <a:pt x="448895" y="191720"/>
                </a:cubicBezTo>
                <a:cubicBezTo>
                  <a:pt x="460058" y="180558"/>
                  <a:pt x="460058" y="162431"/>
                  <a:pt x="448895" y="151269"/>
                </a:cubicBezTo>
                <a:lnTo>
                  <a:pt x="306020" y="8394"/>
                </a:lnTo>
                <a:close/>
                <a:moveTo>
                  <a:pt x="183326" y="228600"/>
                </a:moveTo>
                <a:lnTo>
                  <a:pt x="314325" y="97601"/>
                </a:lnTo>
                <a:lnTo>
                  <a:pt x="359599" y="142875"/>
                </a:lnTo>
                <a:lnTo>
                  <a:pt x="273874" y="228600"/>
                </a:lnTo>
                <a:lnTo>
                  <a:pt x="183237" y="228600"/>
                </a:lnTo>
                <a:close/>
              </a:path>
            </a:pathLst>
          </a:custGeom>
          <a:solidFill>
            <a:srgbClr val="004080"/>
          </a:solidFill>
        </p:spPr>
      </p:sp>
      <p:sp>
        <p:nvSpPr>
          <p:cNvPr id="12" name="Text 8"/>
          <p:cNvSpPr/>
          <p:nvPr/>
        </p:nvSpPr>
        <p:spPr>
          <a:xfrm>
            <a:off x="5435600" y="2057400"/>
            <a:ext cx="4381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软件测试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5435600" y="2413000"/>
            <a:ext cx="4356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自动生成满足特定约束的测试用例，提高测试覆盖率。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4216400" y="3911600"/>
            <a:ext cx="3759200" cy="2692400"/>
          </a:xfrm>
          <a:custGeom>
            <a:avLst/>
            <a:gdLst/>
            <a:ahLst/>
            <a:cxnLst/>
            <a:rect l="l" t="t" r="r" b="b"/>
            <a:pathLst>
              <a:path w="3759200" h="2692400">
                <a:moveTo>
                  <a:pt x="101611" y="0"/>
                </a:moveTo>
                <a:lnTo>
                  <a:pt x="3657589" y="0"/>
                </a:lnTo>
                <a:cubicBezTo>
                  <a:pt x="3713707" y="0"/>
                  <a:pt x="3759200" y="45493"/>
                  <a:pt x="3759200" y="101611"/>
                </a:cubicBezTo>
                <a:lnTo>
                  <a:pt x="3759200" y="2590789"/>
                </a:lnTo>
                <a:cubicBezTo>
                  <a:pt x="3759200" y="2646907"/>
                  <a:pt x="3713707" y="2692400"/>
                  <a:pt x="3657589" y="2692400"/>
                </a:cubicBezTo>
                <a:lnTo>
                  <a:pt x="101611" y="2692400"/>
                </a:lnTo>
                <a:cubicBezTo>
                  <a:pt x="45493" y="2692400"/>
                  <a:pt x="0" y="2646907"/>
                  <a:pt x="0" y="2590789"/>
                </a:cubicBezTo>
                <a:lnTo>
                  <a:pt x="0" y="101611"/>
                </a:lnTo>
                <a:cubicBezTo>
                  <a:pt x="0" y="45530"/>
                  <a:pt x="45530" y="0"/>
                  <a:pt x="101611" y="0"/>
                </a:cubicBezTo>
                <a:close/>
              </a:path>
            </a:pathLst>
          </a:custGeom>
          <a:solidFill>
            <a:srgbClr val="A8D0F5">
              <a:alpha val="30196"/>
            </a:srgbClr>
          </a:solidFill>
        </p:spPr>
      </p:sp>
      <p:sp>
        <p:nvSpPr>
          <p:cNvPr id="15" name="Shape 11"/>
          <p:cNvSpPr/>
          <p:nvPr/>
        </p:nvSpPr>
        <p:spPr>
          <a:xfrm>
            <a:off x="4540885" y="5029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157163" y="21431"/>
                </a:moveTo>
                <a:cubicBezTo>
                  <a:pt x="157163" y="9555"/>
                  <a:pt x="147608" y="0"/>
                  <a:pt x="135731" y="0"/>
                </a:cubicBezTo>
                <a:cubicBezTo>
                  <a:pt x="123855" y="0"/>
                  <a:pt x="114300" y="9555"/>
                  <a:pt x="114300" y="21431"/>
                </a:cubicBezTo>
                <a:lnTo>
                  <a:pt x="114300" y="57150"/>
                </a:lnTo>
                <a:cubicBezTo>
                  <a:pt x="82778" y="57150"/>
                  <a:pt x="57150" y="82778"/>
                  <a:pt x="57150" y="114300"/>
                </a:cubicBezTo>
                <a:lnTo>
                  <a:pt x="21431" y="114300"/>
                </a:lnTo>
                <a:cubicBezTo>
                  <a:pt x="9555" y="114300"/>
                  <a:pt x="0" y="123855"/>
                  <a:pt x="0" y="135731"/>
                </a:cubicBezTo>
                <a:cubicBezTo>
                  <a:pt x="0" y="147608"/>
                  <a:pt x="9555" y="157163"/>
                  <a:pt x="21431" y="157163"/>
                </a:cubicBezTo>
                <a:lnTo>
                  <a:pt x="57150" y="157163"/>
                </a:lnTo>
                <a:lnTo>
                  <a:pt x="57150" y="207169"/>
                </a:lnTo>
                <a:lnTo>
                  <a:pt x="21431" y="207169"/>
                </a:lnTo>
                <a:cubicBezTo>
                  <a:pt x="9555" y="207169"/>
                  <a:pt x="0" y="216724"/>
                  <a:pt x="0" y="228600"/>
                </a:cubicBezTo>
                <a:cubicBezTo>
                  <a:pt x="0" y="240476"/>
                  <a:pt x="9555" y="250031"/>
                  <a:pt x="21431" y="250031"/>
                </a:cubicBezTo>
                <a:lnTo>
                  <a:pt x="57150" y="250031"/>
                </a:lnTo>
                <a:lnTo>
                  <a:pt x="57150" y="300038"/>
                </a:lnTo>
                <a:lnTo>
                  <a:pt x="21431" y="300038"/>
                </a:lnTo>
                <a:cubicBezTo>
                  <a:pt x="9555" y="300038"/>
                  <a:pt x="0" y="309592"/>
                  <a:pt x="0" y="321469"/>
                </a:cubicBezTo>
                <a:cubicBezTo>
                  <a:pt x="0" y="333345"/>
                  <a:pt x="9555" y="342900"/>
                  <a:pt x="21431" y="342900"/>
                </a:cubicBezTo>
                <a:lnTo>
                  <a:pt x="57150" y="342900"/>
                </a:lnTo>
                <a:cubicBezTo>
                  <a:pt x="57150" y="374422"/>
                  <a:pt x="82778" y="400050"/>
                  <a:pt x="114300" y="400050"/>
                </a:cubicBezTo>
                <a:lnTo>
                  <a:pt x="114300" y="435769"/>
                </a:lnTo>
                <a:cubicBezTo>
                  <a:pt x="114300" y="447645"/>
                  <a:pt x="123855" y="457200"/>
                  <a:pt x="135731" y="457200"/>
                </a:cubicBezTo>
                <a:cubicBezTo>
                  <a:pt x="147608" y="457200"/>
                  <a:pt x="157163" y="447645"/>
                  <a:pt x="157163" y="435769"/>
                </a:cubicBezTo>
                <a:lnTo>
                  <a:pt x="157163" y="400050"/>
                </a:lnTo>
                <a:lnTo>
                  <a:pt x="207169" y="400050"/>
                </a:lnTo>
                <a:lnTo>
                  <a:pt x="207169" y="435769"/>
                </a:lnTo>
                <a:cubicBezTo>
                  <a:pt x="207169" y="447645"/>
                  <a:pt x="216724" y="457200"/>
                  <a:pt x="228600" y="457200"/>
                </a:cubicBezTo>
                <a:cubicBezTo>
                  <a:pt x="240476" y="457200"/>
                  <a:pt x="250031" y="447645"/>
                  <a:pt x="250031" y="435769"/>
                </a:cubicBezTo>
                <a:lnTo>
                  <a:pt x="250031" y="400050"/>
                </a:lnTo>
                <a:lnTo>
                  <a:pt x="300038" y="400050"/>
                </a:lnTo>
                <a:lnTo>
                  <a:pt x="300038" y="435769"/>
                </a:lnTo>
                <a:cubicBezTo>
                  <a:pt x="300038" y="447645"/>
                  <a:pt x="309592" y="457200"/>
                  <a:pt x="321469" y="457200"/>
                </a:cubicBezTo>
                <a:cubicBezTo>
                  <a:pt x="333345" y="457200"/>
                  <a:pt x="342900" y="447645"/>
                  <a:pt x="342900" y="435769"/>
                </a:cubicBezTo>
                <a:lnTo>
                  <a:pt x="342900" y="400050"/>
                </a:lnTo>
                <a:cubicBezTo>
                  <a:pt x="374422" y="400050"/>
                  <a:pt x="400050" y="374422"/>
                  <a:pt x="400050" y="342900"/>
                </a:cubicBezTo>
                <a:lnTo>
                  <a:pt x="435769" y="342900"/>
                </a:lnTo>
                <a:cubicBezTo>
                  <a:pt x="447645" y="342900"/>
                  <a:pt x="457200" y="333345"/>
                  <a:pt x="457200" y="321469"/>
                </a:cubicBezTo>
                <a:cubicBezTo>
                  <a:pt x="457200" y="309592"/>
                  <a:pt x="447645" y="300038"/>
                  <a:pt x="435769" y="300038"/>
                </a:cubicBezTo>
                <a:lnTo>
                  <a:pt x="400050" y="300038"/>
                </a:lnTo>
                <a:lnTo>
                  <a:pt x="400050" y="250031"/>
                </a:lnTo>
                <a:lnTo>
                  <a:pt x="435769" y="250031"/>
                </a:lnTo>
                <a:cubicBezTo>
                  <a:pt x="447645" y="250031"/>
                  <a:pt x="457200" y="240476"/>
                  <a:pt x="457200" y="228600"/>
                </a:cubicBezTo>
                <a:cubicBezTo>
                  <a:pt x="457200" y="216724"/>
                  <a:pt x="447645" y="207169"/>
                  <a:pt x="435769" y="207169"/>
                </a:cubicBezTo>
                <a:lnTo>
                  <a:pt x="400050" y="207169"/>
                </a:lnTo>
                <a:lnTo>
                  <a:pt x="400050" y="157163"/>
                </a:lnTo>
                <a:lnTo>
                  <a:pt x="435769" y="157163"/>
                </a:lnTo>
                <a:cubicBezTo>
                  <a:pt x="447645" y="157163"/>
                  <a:pt x="457200" y="147608"/>
                  <a:pt x="457200" y="135731"/>
                </a:cubicBezTo>
                <a:cubicBezTo>
                  <a:pt x="457200" y="123855"/>
                  <a:pt x="447645" y="114300"/>
                  <a:pt x="435769" y="114300"/>
                </a:cubicBezTo>
                <a:lnTo>
                  <a:pt x="400050" y="114300"/>
                </a:lnTo>
                <a:cubicBezTo>
                  <a:pt x="400050" y="82778"/>
                  <a:pt x="374422" y="57150"/>
                  <a:pt x="342900" y="57150"/>
                </a:cubicBezTo>
                <a:lnTo>
                  <a:pt x="342900" y="21431"/>
                </a:lnTo>
                <a:cubicBezTo>
                  <a:pt x="342900" y="9555"/>
                  <a:pt x="333345" y="0"/>
                  <a:pt x="321469" y="0"/>
                </a:cubicBezTo>
                <a:cubicBezTo>
                  <a:pt x="309592" y="0"/>
                  <a:pt x="300038" y="9555"/>
                  <a:pt x="300038" y="21431"/>
                </a:cubicBezTo>
                <a:lnTo>
                  <a:pt x="300038" y="57150"/>
                </a:lnTo>
                <a:lnTo>
                  <a:pt x="250031" y="57150"/>
                </a:lnTo>
                <a:lnTo>
                  <a:pt x="250031" y="21431"/>
                </a:lnTo>
                <a:cubicBezTo>
                  <a:pt x="250031" y="9555"/>
                  <a:pt x="240476" y="0"/>
                  <a:pt x="228600" y="0"/>
                </a:cubicBezTo>
                <a:cubicBezTo>
                  <a:pt x="216724" y="0"/>
                  <a:pt x="207169" y="9555"/>
                  <a:pt x="207169" y="21431"/>
                </a:cubicBezTo>
                <a:lnTo>
                  <a:pt x="207169" y="57150"/>
                </a:lnTo>
                <a:lnTo>
                  <a:pt x="157163" y="57150"/>
                </a:lnTo>
                <a:lnTo>
                  <a:pt x="157163" y="21431"/>
                </a:lnTo>
                <a:close/>
                <a:moveTo>
                  <a:pt x="142875" y="114300"/>
                </a:moveTo>
                <a:lnTo>
                  <a:pt x="314325" y="114300"/>
                </a:lnTo>
                <a:cubicBezTo>
                  <a:pt x="330131" y="114300"/>
                  <a:pt x="342900" y="127069"/>
                  <a:pt x="342900" y="142875"/>
                </a:cubicBezTo>
                <a:lnTo>
                  <a:pt x="342900" y="314325"/>
                </a:lnTo>
                <a:cubicBezTo>
                  <a:pt x="342900" y="330131"/>
                  <a:pt x="330131" y="342900"/>
                  <a:pt x="314325" y="342900"/>
                </a:cubicBezTo>
                <a:lnTo>
                  <a:pt x="142875" y="342900"/>
                </a:lnTo>
                <a:cubicBezTo>
                  <a:pt x="127069" y="342900"/>
                  <a:pt x="114300" y="330131"/>
                  <a:pt x="114300" y="314325"/>
                </a:cubicBezTo>
                <a:lnTo>
                  <a:pt x="114300" y="142875"/>
                </a:lnTo>
                <a:cubicBezTo>
                  <a:pt x="114300" y="127069"/>
                  <a:pt x="127069" y="114300"/>
                  <a:pt x="142875" y="114300"/>
                </a:cubicBezTo>
                <a:close/>
                <a:moveTo>
                  <a:pt x="157163" y="157163"/>
                </a:moveTo>
                <a:lnTo>
                  <a:pt x="157163" y="300038"/>
                </a:lnTo>
                <a:lnTo>
                  <a:pt x="300038" y="300038"/>
                </a:lnTo>
                <a:lnTo>
                  <a:pt x="300038" y="157163"/>
                </a:lnTo>
                <a:lnTo>
                  <a:pt x="157163" y="157163"/>
                </a:lnTo>
                <a:close/>
              </a:path>
            </a:pathLst>
          </a:custGeom>
          <a:solidFill>
            <a:srgbClr val="004080"/>
          </a:solidFill>
        </p:spPr>
      </p:sp>
      <p:sp>
        <p:nvSpPr>
          <p:cNvPr id="16" name="Text 12"/>
          <p:cNvSpPr/>
          <p:nvPr/>
        </p:nvSpPr>
        <p:spPr>
          <a:xfrm>
            <a:off x="5322729" y="4826000"/>
            <a:ext cx="2565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形式化建模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5322729" y="5181600"/>
            <a:ext cx="25400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验证硬件设计、协议规范的正确性。</a:t>
            </a:r>
            <a:endParaRPr lang="en-US" sz="1600" dirty="0"/>
          </a:p>
        </p:txBody>
      </p:sp>
      <p:sp>
        <p:nvSpPr>
          <p:cNvPr id="18" name="Shape 14"/>
          <p:cNvSpPr/>
          <p:nvPr/>
        </p:nvSpPr>
        <p:spPr>
          <a:xfrm>
            <a:off x="8178800" y="3911600"/>
            <a:ext cx="3759200" cy="2692400"/>
          </a:xfrm>
          <a:custGeom>
            <a:avLst/>
            <a:gdLst/>
            <a:ahLst/>
            <a:cxnLst/>
            <a:rect l="l" t="t" r="r" b="b"/>
            <a:pathLst>
              <a:path w="3759200" h="2692400">
                <a:moveTo>
                  <a:pt x="101611" y="0"/>
                </a:moveTo>
                <a:lnTo>
                  <a:pt x="3657589" y="0"/>
                </a:lnTo>
                <a:cubicBezTo>
                  <a:pt x="3713707" y="0"/>
                  <a:pt x="3759200" y="45493"/>
                  <a:pt x="3759200" y="101611"/>
                </a:cubicBezTo>
                <a:lnTo>
                  <a:pt x="3759200" y="2590789"/>
                </a:lnTo>
                <a:cubicBezTo>
                  <a:pt x="3759200" y="2646907"/>
                  <a:pt x="3713707" y="2692400"/>
                  <a:pt x="3657589" y="2692400"/>
                </a:cubicBezTo>
                <a:lnTo>
                  <a:pt x="101611" y="2692400"/>
                </a:lnTo>
                <a:cubicBezTo>
                  <a:pt x="45493" y="2692400"/>
                  <a:pt x="0" y="2646907"/>
                  <a:pt x="0" y="2590789"/>
                </a:cubicBezTo>
                <a:lnTo>
                  <a:pt x="0" y="101611"/>
                </a:lnTo>
                <a:cubicBezTo>
                  <a:pt x="0" y="45530"/>
                  <a:pt x="45530" y="0"/>
                  <a:pt x="101611" y="0"/>
                </a:cubicBezTo>
                <a:close/>
              </a:path>
            </a:pathLst>
          </a:custGeom>
          <a:solidFill>
            <a:srgbClr val="A8D0F5">
              <a:alpha val="30196"/>
            </a:srgbClr>
          </a:solidFill>
        </p:spPr>
      </p:sp>
      <p:sp>
        <p:nvSpPr>
          <p:cNvPr id="19" name="Shape 15"/>
          <p:cNvSpPr/>
          <p:nvPr/>
        </p:nvSpPr>
        <p:spPr>
          <a:xfrm>
            <a:off x="8502650" y="5029200"/>
            <a:ext cx="571500" cy="457200"/>
          </a:xfrm>
          <a:custGeom>
            <a:avLst/>
            <a:gdLst/>
            <a:ahLst/>
            <a:cxnLst/>
            <a:rect l="l" t="t" r="r" b="b"/>
            <a:pathLst>
              <a:path w="571500" h="457200">
                <a:moveTo>
                  <a:pt x="0" y="228600"/>
                </a:moveTo>
                <a:cubicBezTo>
                  <a:pt x="0" y="149662"/>
                  <a:pt x="63937" y="85725"/>
                  <a:pt x="142875" y="85725"/>
                </a:cubicBezTo>
                <a:cubicBezTo>
                  <a:pt x="187881" y="85725"/>
                  <a:pt x="230207" y="106888"/>
                  <a:pt x="257175" y="142875"/>
                </a:cubicBezTo>
                <a:lnTo>
                  <a:pt x="285750" y="181005"/>
                </a:lnTo>
                <a:lnTo>
                  <a:pt x="314325" y="142875"/>
                </a:lnTo>
                <a:cubicBezTo>
                  <a:pt x="341293" y="106888"/>
                  <a:pt x="383619" y="85725"/>
                  <a:pt x="428625" y="85725"/>
                </a:cubicBezTo>
                <a:cubicBezTo>
                  <a:pt x="507563" y="85725"/>
                  <a:pt x="571500" y="149662"/>
                  <a:pt x="571500" y="228600"/>
                </a:cubicBezTo>
                <a:cubicBezTo>
                  <a:pt x="571500" y="307538"/>
                  <a:pt x="507563" y="371475"/>
                  <a:pt x="428625" y="371475"/>
                </a:cubicBezTo>
                <a:cubicBezTo>
                  <a:pt x="383619" y="371475"/>
                  <a:pt x="341293" y="350312"/>
                  <a:pt x="314325" y="314325"/>
                </a:cubicBezTo>
                <a:lnTo>
                  <a:pt x="285750" y="276195"/>
                </a:lnTo>
                <a:lnTo>
                  <a:pt x="257175" y="314325"/>
                </a:lnTo>
                <a:cubicBezTo>
                  <a:pt x="230207" y="350312"/>
                  <a:pt x="187881" y="371475"/>
                  <a:pt x="142875" y="371475"/>
                </a:cubicBezTo>
                <a:cubicBezTo>
                  <a:pt x="63937" y="371475"/>
                  <a:pt x="0" y="307538"/>
                  <a:pt x="0" y="228600"/>
                </a:cubicBezTo>
                <a:close/>
                <a:moveTo>
                  <a:pt x="250031" y="228600"/>
                </a:moveTo>
                <a:lnTo>
                  <a:pt x="211455" y="177165"/>
                </a:lnTo>
                <a:cubicBezTo>
                  <a:pt x="195292" y="155555"/>
                  <a:pt x="169843" y="142875"/>
                  <a:pt x="142875" y="142875"/>
                </a:cubicBezTo>
                <a:cubicBezTo>
                  <a:pt x="95548" y="142875"/>
                  <a:pt x="57150" y="181273"/>
                  <a:pt x="57150" y="228600"/>
                </a:cubicBezTo>
                <a:cubicBezTo>
                  <a:pt x="57150" y="275927"/>
                  <a:pt x="95548" y="314325"/>
                  <a:pt x="142875" y="314325"/>
                </a:cubicBezTo>
                <a:cubicBezTo>
                  <a:pt x="169843" y="314325"/>
                  <a:pt x="195292" y="301645"/>
                  <a:pt x="211455" y="280035"/>
                </a:cubicBezTo>
                <a:lnTo>
                  <a:pt x="250031" y="228600"/>
                </a:lnTo>
                <a:close/>
                <a:moveTo>
                  <a:pt x="321469" y="228600"/>
                </a:moveTo>
                <a:lnTo>
                  <a:pt x="360045" y="280035"/>
                </a:lnTo>
                <a:cubicBezTo>
                  <a:pt x="376208" y="301645"/>
                  <a:pt x="401657" y="314325"/>
                  <a:pt x="428625" y="314325"/>
                </a:cubicBezTo>
                <a:cubicBezTo>
                  <a:pt x="475952" y="314325"/>
                  <a:pt x="514350" y="275927"/>
                  <a:pt x="514350" y="228600"/>
                </a:cubicBezTo>
                <a:cubicBezTo>
                  <a:pt x="514350" y="181273"/>
                  <a:pt x="475952" y="142875"/>
                  <a:pt x="428625" y="142875"/>
                </a:cubicBezTo>
                <a:cubicBezTo>
                  <a:pt x="401657" y="142875"/>
                  <a:pt x="376208" y="155555"/>
                  <a:pt x="360045" y="177165"/>
                </a:cubicBezTo>
                <a:lnTo>
                  <a:pt x="321469" y="228600"/>
                </a:lnTo>
                <a:close/>
              </a:path>
            </a:pathLst>
          </a:custGeom>
          <a:solidFill>
            <a:srgbClr val="004080"/>
          </a:solidFill>
        </p:spPr>
      </p:sp>
      <p:sp>
        <p:nvSpPr>
          <p:cNvPr id="20" name="Text 16"/>
          <p:cNvSpPr/>
          <p:nvPr/>
        </p:nvSpPr>
        <p:spPr>
          <a:xfrm>
            <a:off x="9398000" y="4953000"/>
            <a:ext cx="22479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数学定理证明</a:t>
            </a: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9398000" y="5308600"/>
            <a:ext cx="2222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自动证明或反驳数学命题。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2:55:41-d2v63jdnfo2stf9dk4q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660265"/>
            <a:ext cx="12192635" cy="21977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332163" y="3239770"/>
            <a:ext cx="5956935" cy="7366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4800" b="1" dirty="0">
                <a:solidFill>
                  <a:srgbClr val="015DB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核心原理解析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3332163" y="1433195"/>
            <a:ext cx="5956935" cy="14833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015DBB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pic>
        <p:nvPicPr>
          <p:cNvPr id="5" name="Image 1" descr="https://kimi-img.moonshot.cn/pub/slides/slides_tmpl/image/25-09-08-12:55:40-d2v63j5nfo2stf9dk4mg.png"/>
          <p:cNvPicPr>
            <a:picLocks noChangeAspect="1"/>
          </p:cNvPicPr>
          <p:nvPr/>
        </p:nvPicPr>
        <p:blipFill>
          <a:blip r:embed="rId2"/>
          <a:srcRect t="1192" b="1192"/>
          <a:stretch>
            <a:fillRect/>
          </a:stretch>
        </p:blipFill>
        <p:spPr>
          <a:xfrm>
            <a:off x="5251133" y="1950720"/>
            <a:ext cx="2118995" cy="1132205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8-12:55:57-d2v63ndnfo2stf9dk540.png"/>
          <p:cNvPicPr>
            <a:picLocks noChangeAspect="1"/>
          </p:cNvPicPr>
          <p:nvPr/>
        </p:nvPicPr>
        <p:blipFill>
          <a:blip r:embed="rId3"/>
          <a:srcRect t="22162"/>
          <a:stretch>
            <a:fillRect/>
          </a:stretch>
        </p:blipFill>
        <p:spPr>
          <a:xfrm>
            <a:off x="533400" y="1191895"/>
            <a:ext cx="3402965" cy="264922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8-12:55:57-d2v63ndnfo2stf9dk540.png"/>
          <p:cNvPicPr>
            <a:picLocks noChangeAspect="1"/>
          </p:cNvPicPr>
          <p:nvPr/>
        </p:nvPicPr>
        <p:blipFill>
          <a:blip r:embed="rId3">
            <a:alphaModFix amt="30000"/>
          </a:blip>
          <a:srcRect t="22162"/>
          <a:stretch>
            <a:fillRect/>
          </a:stretch>
        </p:blipFill>
        <p:spPr>
          <a:xfrm flipH="1">
            <a:off x="8581390" y="779780"/>
            <a:ext cx="3402965" cy="26492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2:55:42-d2v63jlnfo2stf9dk4r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" y="429895"/>
            <a:ext cx="579755" cy="65214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2:55:41-d2v63jdnfo2stf9dk4q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4260"/>
            <a:ext cx="12192635" cy="7137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58750" y="1143160"/>
            <a:ext cx="118745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36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核心原理：DPLL(T) 架构</a:t>
            </a:r>
            <a:endParaRPr lang="en-US" sz="3600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5" name="Text 1"/>
          <p:cNvSpPr/>
          <p:nvPr/>
        </p:nvSpPr>
        <p:spPr>
          <a:xfrm>
            <a:off x="209550" y="1701960"/>
            <a:ext cx="11772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“命题逻辑求解器 + 理论求解器”的协同工作模式</a:t>
            </a:r>
            <a:endParaRPr lang="en-US" dirty="0">
              <a:solidFill>
                <a:srgbClr val="4A4A4A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6" name="Shape 2"/>
          <p:cNvSpPr/>
          <p:nvPr/>
        </p:nvSpPr>
        <p:spPr>
          <a:xfrm>
            <a:off x="1422400" y="2260760"/>
            <a:ext cx="9347200" cy="812800"/>
          </a:xfrm>
          <a:custGeom>
            <a:avLst/>
            <a:gdLst/>
            <a:ahLst/>
            <a:cxnLst/>
            <a:rect l="l" t="t" r="r" b="b"/>
            <a:pathLst>
              <a:path w="9347200" h="812800">
                <a:moveTo>
                  <a:pt x="101600" y="0"/>
                </a:moveTo>
                <a:lnTo>
                  <a:pt x="9245600" y="0"/>
                </a:lnTo>
                <a:cubicBezTo>
                  <a:pt x="9301675" y="0"/>
                  <a:pt x="9347200" y="45525"/>
                  <a:pt x="9347200" y="101600"/>
                </a:cubicBezTo>
                <a:lnTo>
                  <a:pt x="9347200" y="711200"/>
                </a:lnTo>
                <a:cubicBezTo>
                  <a:pt x="9347200" y="767275"/>
                  <a:pt x="9301675" y="812800"/>
                  <a:pt x="92456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A8D0F5">
              <a:alpha val="50196"/>
            </a:srgbClr>
          </a:solidFill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7" name="Shape 3"/>
          <p:cNvSpPr/>
          <p:nvPr/>
        </p:nvSpPr>
        <p:spPr>
          <a:xfrm>
            <a:off x="1765300" y="25146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0" y="38100"/>
                </a:moveTo>
                <a:cubicBezTo>
                  <a:pt x="0" y="17085"/>
                  <a:pt x="17085" y="0"/>
                  <a:pt x="38100" y="0"/>
                </a:cubicBezTo>
                <a:lnTo>
                  <a:pt x="127099" y="0"/>
                </a:lnTo>
                <a:cubicBezTo>
                  <a:pt x="137220" y="0"/>
                  <a:pt x="146923" y="3989"/>
                  <a:pt x="154067" y="11132"/>
                </a:cubicBezTo>
                <a:lnTo>
                  <a:pt x="217468" y="74593"/>
                </a:lnTo>
                <a:cubicBezTo>
                  <a:pt x="224611" y="81736"/>
                  <a:pt x="228600" y="91440"/>
                  <a:pt x="228600" y="101560"/>
                </a:cubicBezTo>
                <a:lnTo>
                  <a:pt x="228600" y="266700"/>
                </a:lnTo>
                <a:cubicBezTo>
                  <a:pt x="228600" y="287715"/>
                  <a:pt x="211515" y="304800"/>
                  <a:pt x="190500" y="304800"/>
                </a:cubicBezTo>
                <a:lnTo>
                  <a:pt x="38100" y="304800"/>
                </a:lnTo>
                <a:cubicBezTo>
                  <a:pt x="17085" y="304800"/>
                  <a:pt x="0" y="287715"/>
                  <a:pt x="0" y="266700"/>
                </a:cubicBezTo>
                <a:lnTo>
                  <a:pt x="0" y="38100"/>
                </a:lnTo>
                <a:close/>
                <a:moveTo>
                  <a:pt x="123825" y="34826"/>
                </a:moveTo>
                <a:lnTo>
                  <a:pt x="123825" y="90488"/>
                </a:lnTo>
                <a:cubicBezTo>
                  <a:pt x="123825" y="98405"/>
                  <a:pt x="130195" y="104775"/>
                  <a:pt x="138113" y="104775"/>
                </a:cubicBezTo>
                <a:lnTo>
                  <a:pt x="193774" y="104775"/>
                </a:lnTo>
                <a:lnTo>
                  <a:pt x="123825" y="34826"/>
                </a:lnTo>
                <a:close/>
                <a:moveTo>
                  <a:pt x="71438" y="152400"/>
                </a:moveTo>
                <a:cubicBezTo>
                  <a:pt x="63520" y="152400"/>
                  <a:pt x="57150" y="158770"/>
                  <a:pt x="57150" y="166688"/>
                </a:cubicBezTo>
                <a:cubicBezTo>
                  <a:pt x="57150" y="174605"/>
                  <a:pt x="63520" y="180975"/>
                  <a:pt x="71438" y="180975"/>
                </a:cubicBezTo>
                <a:lnTo>
                  <a:pt x="157163" y="180975"/>
                </a:lnTo>
                <a:cubicBezTo>
                  <a:pt x="165080" y="180975"/>
                  <a:pt x="171450" y="174605"/>
                  <a:pt x="171450" y="166688"/>
                </a:cubicBezTo>
                <a:cubicBezTo>
                  <a:pt x="171450" y="158770"/>
                  <a:pt x="165080" y="152400"/>
                  <a:pt x="157163" y="152400"/>
                </a:cubicBezTo>
                <a:lnTo>
                  <a:pt x="71438" y="152400"/>
                </a:lnTo>
                <a:close/>
                <a:moveTo>
                  <a:pt x="71438" y="209550"/>
                </a:moveTo>
                <a:cubicBezTo>
                  <a:pt x="63520" y="209550"/>
                  <a:pt x="57150" y="215920"/>
                  <a:pt x="57150" y="223838"/>
                </a:cubicBezTo>
                <a:cubicBezTo>
                  <a:pt x="57150" y="231755"/>
                  <a:pt x="63520" y="238125"/>
                  <a:pt x="71438" y="238125"/>
                </a:cubicBezTo>
                <a:lnTo>
                  <a:pt x="157163" y="238125"/>
                </a:lnTo>
                <a:cubicBezTo>
                  <a:pt x="165080" y="238125"/>
                  <a:pt x="171450" y="231755"/>
                  <a:pt x="171450" y="223838"/>
                </a:cubicBezTo>
                <a:cubicBezTo>
                  <a:pt x="171450" y="215920"/>
                  <a:pt x="165080" y="209550"/>
                  <a:pt x="157163" y="209550"/>
                </a:cubicBezTo>
                <a:lnTo>
                  <a:pt x="71438" y="209550"/>
                </a:lnTo>
                <a:close/>
              </a:path>
            </a:pathLst>
          </a:custGeom>
          <a:solidFill>
            <a:srgbClr val="004080"/>
          </a:solidFill>
        </p:spPr>
      </p:sp>
      <p:sp>
        <p:nvSpPr>
          <p:cNvPr id="8" name="Text 4"/>
          <p:cNvSpPr/>
          <p:nvPr>
            <p:custDataLst>
              <p:tags r:id="rId3"/>
            </p:custDataLst>
          </p:nvPr>
        </p:nvSpPr>
        <p:spPr>
          <a:xfrm>
            <a:off x="2387600" y="2352040"/>
            <a:ext cx="3683000" cy="3657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1. 问题建模</a:t>
            </a:r>
            <a:endParaRPr lang="en-US" sz="2000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9" name="Text 5"/>
          <p:cNvSpPr/>
          <p:nvPr>
            <p:custDataLst>
              <p:tags r:id="rId4"/>
            </p:custDataLst>
          </p:nvPr>
        </p:nvSpPr>
        <p:spPr>
          <a:xfrm>
            <a:off x="2387600" y="2646680"/>
            <a:ext cx="5841365" cy="4267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将实际问题转化为SMT公式（一阶逻辑 + 理论约束）。</a:t>
            </a:r>
            <a:endParaRPr lang="en-US" dirty="0">
              <a:solidFill>
                <a:srgbClr val="4A4A4A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5981700" y="3175000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00846" y="299204"/>
                </a:moveTo>
                <a:cubicBezTo>
                  <a:pt x="108287" y="306645"/>
                  <a:pt x="120372" y="306645"/>
                  <a:pt x="127814" y="299204"/>
                </a:cubicBezTo>
                <a:lnTo>
                  <a:pt x="223064" y="203954"/>
                </a:lnTo>
                <a:cubicBezTo>
                  <a:pt x="230505" y="196513"/>
                  <a:pt x="230505" y="184428"/>
                  <a:pt x="223064" y="176986"/>
                </a:cubicBezTo>
                <a:cubicBezTo>
                  <a:pt x="215622" y="169545"/>
                  <a:pt x="203537" y="169545"/>
                  <a:pt x="196096" y="176986"/>
                </a:cubicBezTo>
                <a:lnTo>
                  <a:pt x="133350" y="239732"/>
                </a:lnTo>
                <a:lnTo>
                  <a:pt x="133350" y="19050"/>
                </a:lnTo>
                <a:cubicBezTo>
                  <a:pt x="133350" y="8513"/>
                  <a:pt x="124837" y="0"/>
                  <a:pt x="114300" y="0"/>
                </a:cubicBezTo>
                <a:cubicBezTo>
                  <a:pt x="103763" y="0"/>
                  <a:pt x="95250" y="8513"/>
                  <a:pt x="95250" y="19050"/>
                </a:cubicBezTo>
                <a:lnTo>
                  <a:pt x="95250" y="239732"/>
                </a:lnTo>
                <a:lnTo>
                  <a:pt x="32504" y="176986"/>
                </a:lnTo>
                <a:cubicBezTo>
                  <a:pt x="25063" y="169545"/>
                  <a:pt x="12978" y="169545"/>
                  <a:pt x="5536" y="176986"/>
                </a:cubicBezTo>
                <a:cubicBezTo>
                  <a:pt x="-1905" y="184428"/>
                  <a:pt x="-1905" y="196513"/>
                  <a:pt x="5536" y="203954"/>
                </a:cubicBezTo>
                <a:lnTo>
                  <a:pt x="100786" y="299204"/>
                </a:lnTo>
                <a:close/>
              </a:path>
            </a:pathLst>
          </a:custGeom>
          <a:solidFill>
            <a:srgbClr val="3A7BD5"/>
          </a:solidFill>
        </p:spPr>
      </p:sp>
      <p:sp>
        <p:nvSpPr>
          <p:cNvPr id="11" name="Shape 7"/>
          <p:cNvSpPr/>
          <p:nvPr/>
        </p:nvSpPr>
        <p:spPr>
          <a:xfrm>
            <a:off x="1422400" y="3581400"/>
            <a:ext cx="9347200" cy="812800"/>
          </a:xfrm>
          <a:custGeom>
            <a:avLst/>
            <a:gdLst/>
            <a:ahLst/>
            <a:cxnLst/>
            <a:rect l="l" t="t" r="r" b="b"/>
            <a:pathLst>
              <a:path w="9347200" h="812800">
                <a:moveTo>
                  <a:pt x="101600" y="0"/>
                </a:moveTo>
                <a:lnTo>
                  <a:pt x="9245600" y="0"/>
                </a:lnTo>
                <a:cubicBezTo>
                  <a:pt x="9301675" y="0"/>
                  <a:pt x="9347200" y="45525"/>
                  <a:pt x="9347200" y="101600"/>
                </a:cubicBezTo>
                <a:lnTo>
                  <a:pt x="9347200" y="711200"/>
                </a:lnTo>
                <a:cubicBezTo>
                  <a:pt x="9347200" y="767275"/>
                  <a:pt x="9301675" y="812800"/>
                  <a:pt x="92456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A8D0F5">
              <a:alpha val="50196"/>
            </a:srgbClr>
          </a:solidFill>
          <a:effectLst>
            <a:outerShdw blurRad="38100" dist="127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2" name="Shape 8"/>
          <p:cNvSpPr/>
          <p:nvPr/>
        </p:nvSpPr>
        <p:spPr>
          <a:xfrm>
            <a:off x="1727200" y="383524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71463" y="133350"/>
                </a:moveTo>
                <a:lnTo>
                  <a:pt x="185738" y="133350"/>
                </a:lnTo>
                <a:cubicBezTo>
                  <a:pt x="177820" y="133350"/>
                  <a:pt x="171450" y="126980"/>
                  <a:pt x="171450" y="119062"/>
                </a:cubicBezTo>
                <a:lnTo>
                  <a:pt x="171450" y="33338"/>
                </a:lnTo>
                <a:cubicBezTo>
                  <a:pt x="171450" y="27563"/>
                  <a:pt x="174903" y="22324"/>
                  <a:pt x="180261" y="20122"/>
                </a:cubicBezTo>
                <a:cubicBezTo>
                  <a:pt x="185618" y="17919"/>
                  <a:pt x="191750" y="19169"/>
                  <a:pt x="195858" y="23217"/>
                </a:cubicBezTo>
                <a:lnTo>
                  <a:pt x="219670" y="47030"/>
                </a:lnTo>
                <a:lnTo>
                  <a:pt x="263366" y="3334"/>
                </a:lnTo>
                <a:cubicBezTo>
                  <a:pt x="265509" y="1191"/>
                  <a:pt x="268426" y="0"/>
                  <a:pt x="271463" y="0"/>
                </a:cubicBezTo>
                <a:cubicBezTo>
                  <a:pt x="274499" y="0"/>
                  <a:pt x="277416" y="1191"/>
                  <a:pt x="279618" y="3393"/>
                </a:cubicBezTo>
                <a:lnTo>
                  <a:pt x="301466" y="25241"/>
                </a:lnTo>
                <a:cubicBezTo>
                  <a:pt x="303609" y="27384"/>
                  <a:pt x="304800" y="30301"/>
                  <a:pt x="304800" y="33338"/>
                </a:cubicBezTo>
                <a:cubicBezTo>
                  <a:pt x="304800" y="36374"/>
                  <a:pt x="303609" y="39291"/>
                  <a:pt x="301407" y="41493"/>
                </a:cubicBezTo>
                <a:lnTo>
                  <a:pt x="257770" y="85130"/>
                </a:lnTo>
                <a:lnTo>
                  <a:pt x="281583" y="108942"/>
                </a:lnTo>
                <a:cubicBezTo>
                  <a:pt x="285690" y="113050"/>
                  <a:pt x="286881" y="119182"/>
                  <a:pt x="284678" y="124539"/>
                </a:cubicBezTo>
                <a:cubicBezTo>
                  <a:pt x="282476" y="129897"/>
                  <a:pt x="277237" y="133350"/>
                  <a:pt x="271463" y="133350"/>
                </a:cubicBezTo>
                <a:close/>
                <a:moveTo>
                  <a:pt x="271463" y="171450"/>
                </a:moveTo>
                <a:cubicBezTo>
                  <a:pt x="277237" y="171450"/>
                  <a:pt x="282476" y="174903"/>
                  <a:pt x="284678" y="180261"/>
                </a:cubicBezTo>
                <a:cubicBezTo>
                  <a:pt x="286881" y="185618"/>
                  <a:pt x="285690" y="191750"/>
                  <a:pt x="281583" y="195858"/>
                </a:cubicBezTo>
                <a:lnTo>
                  <a:pt x="257770" y="219670"/>
                </a:lnTo>
                <a:lnTo>
                  <a:pt x="301466" y="263366"/>
                </a:lnTo>
                <a:cubicBezTo>
                  <a:pt x="303609" y="265509"/>
                  <a:pt x="304860" y="268426"/>
                  <a:pt x="304860" y="271522"/>
                </a:cubicBezTo>
                <a:cubicBezTo>
                  <a:pt x="304860" y="274618"/>
                  <a:pt x="303669" y="277475"/>
                  <a:pt x="301466" y="279678"/>
                </a:cubicBezTo>
                <a:lnTo>
                  <a:pt x="279618" y="301526"/>
                </a:lnTo>
                <a:cubicBezTo>
                  <a:pt x="277416" y="303609"/>
                  <a:pt x="274499" y="304800"/>
                  <a:pt x="271463" y="304800"/>
                </a:cubicBezTo>
                <a:cubicBezTo>
                  <a:pt x="268426" y="304800"/>
                  <a:pt x="265509" y="303609"/>
                  <a:pt x="263307" y="301407"/>
                </a:cubicBezTo>
                <a:lnTo>
                  <a:pt x="219670" y="257770"/>
                </a:lnTo>
                <a:lnTo>
                  <a:pt x="195858" y="281583"/>
                </a:lnTo>
                <a:cubicBezTo>
                  <a:pt x="191750" y="285690"/>
                  <a:pt x="185618" y="286881"/>
                  <a:pt x="180261" y="284678"/>
                </a:cubicBezTo>
                <a:cubicBezTo>
                  <a:pt x="174903" y="282476"/>
                  <a:pt x="171450" y="277237"/>
                  <a:pt x="171450" y="271463"/>
                </a:cubicBezTo>
                <a:lnTo>
                  <a:pt x="171450" y="185738"/>
                </a:lnTo>
                <a:cubicBezTo>
                  <a:pt x="171450" y="177820"/>
                  <a:pt x="177820" y="171450"/>
                  <a:pt x="185738" y="171450"/>
                </a:cubicBezTo>
                <a:lnTo>
                  <a:pt x="271463" y="171450"/>
                </a:lnTo>
                <a:close/>
                <a:moveTo>
                  <a:pt x="119062" y="171450"/>
                </a:moveTo>
                <a:cubicBezTo>
                  <a:pt x="126980" y="171450"/>
                  <a:pt x="133350" y="177820"/>
                  <a:pt x="133350" y="185738"/>
                </a:cubicBezTo>
                <a:lnTo>
                  <a:pt x="133350" y="271463"/>
                </a:lnTo>
                <a:cubicBezTo>
                  <a:pt x="133350" y="277237"/>
                  <a:pt x="129897" y="282476"/>
                  <a:pt x="124539" y="284678"/>
                </a:cubicBezTo>
                <a:cubicBezTo>
                  <a:pt x="119182" y="286881"/>
                  <a:pt x="113050" y="285690"/>
                  <a:pt x="108942" y="281583"/>
                </a:cubicBezTo>
                <a:lnTo>
                  <a:pt x="85130" y="257770"/>
                </a:lnTo>
                <a:lnTo>
                  <a:pt x="41434" y="301466"/>
                </a:lnTo>
                <a:cubicBezTo>
                  <a:pt x="39291" y="303609"/>
                  <a:pt x="36374" y="304800"/>
                  <a:pt x="33338" y="304800"/>
                </a:cubicBezTo>
                <a:cubicBezTo>
                  <a:pt x="30301" y="304800"/>
                  <a:pt x="27384" y="303609"/>
                  <a:pt x="25182" y="301407"/>
                </a:cubicBezTo>
                <a:lnTo>
                  <a:pt x="3393" y="279618"/>
                </a:lnTo>
                <a:cubicBezTo>
                  <a:pt x="1191" y="277416"/>
                  <a:pt x="0" y="274499"/>
                  <a:pt x="0" y="271463"/>
                </a:cubicBezTo>
                <a:cubicBezTo>
                  <a:pt x="0" y="268426"/>
                  <a:pt x="1191" y="265509"/>
                  <a:pt x="3393" y="263307"/>
                </a:cubicBezTo>
                <a:lnTo>
                  <a:pt x="47030" y="219670"/>
                </a:lnTo>
                <a:lnTo>
                  <a:pt x="23217" y="195858"/>
                </a:lnTo>
                <a:cubicBezTo>
                  <a:pt x="19110" y="191750"/>
                  <a:pt x="17919" y="185618"/>
                  <a:pt x="20122" y="180261"/>
                </a:cubicBezTo>
                <a:cubicBezTo>
                  <a:pt x="22324" y="174903"/>
                  <a:pt x="27563" y="171450"/>
                  <a:pt x="33338" y="171450"/>
                </a:cubicBezTo>
                <a:lnTo>
                  <a:pt x="119062" y="171450"/>
                </a:lnTo>
                <a:close/>
                <a:moveTo>
                  <a:pt x="33338" y="133350"/>
                </a:moveTo>
                <a:cubicBezTo>
                  <a:pt x="27563" y="133350"/>
                  <a:pt x="22324" y="129897"/>
                  <a:pt x="20122" y="124539"/>
                </a:cubicBezTo>
                <a:cubicBezTo>
                  <a:pt x="17919" y="119182"/>
                  <a:pt x="19169" y="113050"/>
                  <a:pt x="23217" y="108942"/>
                </a:cubicBezTo>
                <a:lnTo>
                  <a:pt x="47030" y="85130"/>
                </a:lnTo>
                <a:lnTo>
                  <a:pt x="3393" y="41493"/>
                </a:lnTo>
                <a:cubicBezTo>
                  <a:pt x="1191" y="39291"/>
                  <a:pt x="0" y="36374"/>
                  <a:pt x="0" y="33338"/>
                </a:cubicBezTo>
                <a:cubicBezTo>
                  <a:pt x="0" y="30301"/>
                  <a:pt x="1191" y="27384"/>
                  <a:pt x="3393" y="25182"/>
                </a:cubicBezTo>
                <a:lnTo>
                  <a:pt x="25182" y="3393"/>
                </a:lnTo>
                <a:cubicBezTo>
                  <a:pt x="27384" y="1191"/>
                  <a:pt x="30301" y="0"/>
                  <a:pt x="33338" y="0"/>
                </a:cubicBezTo>
                <a:cubicBezTo>
                  <a:pt x="36374" y="0"/>
                  <a:pt x="39291" y="1191"/>
                  <a:pt x="41493" y="3393"/>
                </a:cubicBezTo>
                <a:lnTo>
                  <a:pt x="85130" y="47030"/>
                </a:lnTo>
                <a:lnTo>
                  <a:pt x="108942" y="23217"/>
                </a:lnTo>
                <a:cubicBezTo>
                  <a:pt x="113050" y="19110"/>
                  <a:pt x="119182" y="17919"/>
                  <a:pt x="124539" y="20122"/>
                </a:cubicBezTo>
                <a:cubicBezTo>
                  <a:pt x="129897" y="22324"/>
                  <a:pt x="133350" y="27563"/>
                  <a:pt x="133350" y="33338"/>
                </a:cubicBezTo>
                <a:lnTo>
                  <a:pt x="133350" y="119062"/>
                </a:lnTo>
                <a:cubicBezTo>
                  <a:pt x="133350" y="126980"/>
                  <a:pt x="126980" y="133350"/>
                  <a:pt x="119062" y="133350"/>
                </a:cubicBezTo>
                <a:lnTo>
                  <a:pt x="33338" y="133350"/>
                </a:lnTo>
                <a:close/>
              </a:path>
            </a:pathLst>
          </a:custGeom>
          <a:solidFill>
            <a:srgbClr val="004080"/>
          </a:solidFill>
        </p:spPr>
      </p:sp>
      <p:sp>
        <p:nvSpPr>
          <p:cNvPr id="13" name="Text 9"/>
          <p:cNvSpPr/>
          <p:nvPr>
            <p:custDataLst>
              <p:tags r:id="rId5"/>
            </p:custDataLst>
          </p:nvPr>
        </p:nvSpPr>
        <p:spPr>
          <a:xfrm>
            <a:off x="2387600" y="3611880"/>
            <a:ext cx="3276600" cy="4267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2. 命题抽象</a:t>
            </a:r>
            <a:endParaRPr lang="en-US" sz="2000" b="1" dirty="0">
              <a:solidFill>
                <a:srgbClr val="004080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4" name="Text 10"/>
          <p:cNvSpPr/>
          <p:nvPr>
            <p:custDataLst>
              <p:tags r:id="rId6"/>
            </p:custDataLst>
          </p:nvPr>
        </p:nvSpPr>
        <p:spPr>
          <a:xfrm>
            <a:off x="2387600" y="3947795"/>
            <a:ext cx="6776720" cy="3740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将理论约束抽象为布尔变量，转化为SAT问题。</a:t>
            </a:r>
            <a:endParaRPr lang="en-US" dirty="0">
              <a:solidFill>
                <a:srgbClr val="4A4A4A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5" name="Shape 11"/>
          <p:cNvSpPr/>
          <p:nvPr/>
        </p:nvSpPr>
        <p:spPr>
          <a:xfrm>
            <a:off x="5981700" y="4495642"/>
            <a:ext cx="228600" cy="304800"/>
          </a:xfrm>
          <a:custGeom>
            <a:avLst/>
            <a:gdLst/>
            <a:ahLst/>
            <a:cxnLst/>
            <a:rect l="l" t="t" r="r" b="b"/>
            <a:pathLst>
              <a:path w="228600" h="304800">
                <a:moveTo>
                  <a:pt x="100846" y="299204"/>
                </a:moveTo>
                <a:cubicBezTo>
                  <a:pt x="108287" y="306645"/>
                  <a:pt x="120372" y="306645"/>
                  <a:pt x="127814" y="299204"/>
                </a:cubicBezTo>
                <a:lnTo>
                  <a:pt x="223064" y="203954"/>
                </a:lnTo>
                <a:cubicBezTo>
                  <a:pt x="230505" y="196513"/>
                  <a:pt x="230505" y="184428"/>
                  <a:pt x="223064" y="176986"/>
                </a:cubicBezTo>
                <a:cubicBezTo>
                  <a:pt x="215622" y="169545"/>
                  <a:pt x="203537" y="169545"/>
                  <a:pt x="196096" y="176986"/>
                </a:cubicBezTo>
                <a:lnTo>
                  <a:pt x="133350" y="239732"/>
                </a:lnTo>
                <a:lnTo>
                  <a:pt x="133350" y="19050"/>
                </a:lnTo>
                <a:cubicBezTo>
                  <a:pt x="133350" y="8513"/>
                  <a:pt x="124837" y="0"/>
                  <a:pt x="114300" y="0"/>
                </a:cubicBezTo>
                <a:cubicBezTo>
                  <a:pt x="103763" y="0"/>
                  <a:pt x="95250" y="8513"/>
                  <a:pt x="95250" y="19050"/>
                </a:cubicBezTo>
                <a:lnTo>
                  <a:pt x="95250" y="239732"/>
                </a:lnTo>
                <a:lnTo>
                  <a:pt x="32504" y="176986"/>
                </a:lnTo>
                <a:cubicBezTo>
                  <a:pt x="25063" y="169545"/>
                  <a:pt x="12978" y="169545"/>
                  <a:pt x="5536" y="176986"/>
                </a:cubicBezTo>
                <a:cubicBezTo>
                  <a:pt x="-1905" y="184428"/>
                  <a:pt x="-1905" y="196513"/>
                  <a:pt x="5536" y="203954"/>
                </a:cubicBezTo>
                <a:lnTo>
                  <a:pt x="100786" y="299204"/>
                </a:lnTo>
                <a:close/>
              </a:path>
            </a:pathLst>
          </a:custGeom>
          <a:solidFill>
            <a:srgbClr val="3A7BD5"/>
          </a:solidFill>
        </p:spPr>
      </p:sp>
      <p:sp>
        <p:nvSpPr>
          <p:cNvPr id="16" name="Shape 12"/>
          <p:cNvSpPr/>
          <p:nvPr/>
        </p:nvSpPr>
        <p:spPr>
          <a:xfrm>
            <a:off x="1422400" y="4902042"/>
            <a:ext cx="9347200" cy="812800"/>
          </a:xfrm>
          <a:custGeom>
            <a:avLst/>
            <a:gdLst/>
            <a:ahLst/>
            <a:cxnLst/>
            <a:rect l="l" t="t" r="r" b="b"/>
            <a:pathLst>
              <a:path w="9347200" h="812800">
                <a:moveTo>
                  <a:pt x="101600" y="0"/>
                </a:moveTo>
                <a:lnTo>
                  <a:pt x="9245600" y="0"/>
                </a:lnTo>
                <a:cubicBezTo>
                  <a:pt x="9301675" y="0"/>
                  <a:pt x="9347200" y="45525"/>
                  <a:pt x="9347200" y="101600"/>
                </a:cubicBezTo>
                <a:lnTo>
                  <a:pt x="9347200" y="711200"/>
                </a:lnTo>
                <a:cubicBezTo>
                  <a:pt x="9347200" y="767275"/>
                  <a:pt x="9301675" y="812800"/>
                  <a:pt x="92456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3A7BD5"/>
          </a:solidFill>
          <a:effectLst>
            <a:outerShdw blurRad="76200" dist="50800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17" name="Shape 13"/>
          <p:cNvSpPr/>
          <p:nvPr/>
        </p:nvSpPr>
        <p:spPr>
          <a:xfrm>
            <a:off x="1727200" y="5155884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285810" y="114300"/>
                </a:moveTo>
                <a:lnTo>
                  <a:pt x="290513" y="114300"/>
                </a:lnTo>
                <a:cubicBezTo>
                  <a:pt x="298430" y="114300"/>
                  <a:pt x="304800" y="107930"/>
                  <a:pt x="304800" y="100013"/>
                </a:cubicBezTo>
                <a:lnTo>
                  <a:pt x="304800" y="14288"/>
                </a:lnTo>
                <a:cubicBezTo>
                  <a:pt x="304800" y="8513"/>
                  <a:pt x="301347" y="3274"/>
                  <a:pt x="295989" y="1072"/>
                </a:cubicBezTo>
                <a:cubicBezTo>
                  <a:pt x="290632" y="-1131"/>
                  <a:pt x="284500" y="119"/>
                  <a:pt x="280392" y="4167"/>
                </a:cubicBezTo>
                <a:lnTo>
                  <a:pt x="249615" y="35004"/>
                </a:lnTo>
                <a:cubicBezTo>
                  <a:pt x="223242" y="13156"/>
                  <a:pt x="189309" y="0"/>
                  <a:pt x="152400" y="0"/>
                </a:cubicBezTo>
                <a:cubicBezTo>
                  <a:pt x="75605" y="0"/>
                  <a:pt x="12085" y="56793"/>
                  <a:pt x="1548" y="130671"/>
                </a:cubicBezTo>
                <a:cubicBezTo>
                  <a:pt x="60" y="141089"/>
                  <a:pt x="7263" y="150733"/>
                  <a:pt x="17681" y="152221"/>
                </a:cubicBezTo>
                <a:cubicBezTo>
                  <a:pt x="28099" y="153710"/>
                  <a:pt x="37743" y="146447"/>
                  <a:pt x="39231" y="136088"/>
                </a:cubicBezTo>
                <a:cubicBezTo>
                  <a:pt x="47149" y="80665"/>
                  <a:pt x="94833" y="38100"/>
                  <a:pt x="152400" y="38100"/>
                </a:cubicBezTo>
                <a:cubicBezTo>
                  <a:pt x="178832" y="38100"/>
                  <a:pt x="203121" y="47030"/>
                  <a:pt x="222468" y="62091"/>
                </a:cubicBezTo>
                <a:lnTo>
                  <a:pt x="194667" y="89892"/>
                </a:lnTo>
                <a:cubicBezTo>
                  <a:pt x="190560" y="94000"/>
                  <a:pt x="189369" y="100132"/>
                  <a:pt x="191572" y="105489"/>
                </a:cubicBezTo>
                <a:cubicBezTo>
                  <a:pt x="193774" y="110847"/>
                  <a:pt x="199013" y="114300"/>
                  <a:pt x="204787" y="114300"/>
                </a:cubicBezTo>
                <a:lnTo>
                  <a:pt x="285810" y="114300"/>
                </a:lnTo>
                <a:close/>
                <a:moveTo>
                  <a:pt x="303312" y="174129"/>
                </a:moveTo>
                <a:cubicBezTo>
                  <a:pt x="304800" y="163711"/>
                  <a:pt x="297537" y="154067"/>
                  <a:pt x="287179" y="152579"/>
                </a:cubicBezTo>
                <a:cubicBezTo>
                  <a:pt x="276820" y="151090"/>
                  <a:pt x="267117" y="158353"/>
                  <a:pt x="265628" y="168712"/>
                </a:cubicBezTo>
                <a:cubicBezTo>
                  <a:pt x="257711" y="224076"/>
                  <a:pt x="210026" y="266640"/>
                  <a:pt x="152460" y="266640"/>
                </a:cubicBezTo>
                <a:cubicBezTo>
                  <a:pt x="126028" y="266640"/>
                  <a:pt x="101739" y="257711"/>
                  <a:pt x="82391" y="242649"/>
                </a:cubicBezTo>
                <a:lnTo>
                  <a:pt x="110133" y="214908"/>
                </a:lnTo>
                <a:cubicBezTo>
                  <a:pt x="114240" y="210800"/>
                  <a:pt x="115431" y="204668"/>
                  <a:pt x="113228" y="199311"/>
                </a:cubicBezTo>
                <a:cubicBezTo>
                  <a:pt x="111026" y="193953"/>
                  <a:pt x="105787" y="190500"/>
                  <a:pt x="100013" y="190500"/>
                </a:cubicBezTo>
                <a:lnTo>
                  <a:pt x="14288" y="190500"/>
                </a:lnTo>
                <a:cubicBezTo>
                  <a:pt x="6370" y="190500"/>
                  <a:pt x="0" y="196870"/>
                  <a:pt x="0" y="204787"/>
                </a:cubicBezTo>
                <a:lnTo>
                  <a:pt x="0" y="290513"/>
                </a:lnTo>
                <a:cubicBezTo>
                  <a:pt x="0" y="296287"/>
                  <a:pt x="3453" y="301526"/>
                  <a:pt x="8811" y="303728"/>
                </a:cubicBezTo>
                <a:cubicBezTo>
                  <a:pt x="14168" y="305931"/>
                  <a:pt x="20300" y="304681"/>
                  <a:pt x="24408" y="300633"/>
                </a:cubicBezTo>
                <a:lnTo>
                  <a:pt x="55245" y="269796"/>
                </a:lnTo>
                <a:cubicBezTo>
                  <a:pt x="81558" y="291644"/>
                  <a:pt x="115491" y="304800"/>
                  <a:pt x="152400" y="304800"/>
                </a:cubicBezTo>
                <a:cubicBezTo>
                  <a:pt x="229195" y="304800"/>
                  <a:pt x="292715" y="248007"/>
                  <a:pt x="303252" y="174129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8" name="Text 14"/>
          <p:cNvSpPr/>
          <p:nvPr>
            <p:custDataLst>
              <p:tags r:id="rId7"/>
            </p:custDataLst>
          </p:nvPr>
        </p:nvSpPr>
        <p:spPr>
          <a:xfrm>
            <a:off x="2387600" y="4975225"/>
            <a:ext cx="3733800" cy="38417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2000" b="1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3. 迭代协同</a:t>
            </a:r>
            <a:endParaRPr lang="en-US" sz="2000" b="1" dirty="0">
              <a:solidFill>
                <a:srgbClr val="FFFFFF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  <p:sp>
        <p:nvSpPr>
          <p:cNvPr id="19" name="Text 15"/>
          <p:cNvSpPr/>
          <p:nvPr>
            <p:custDataLst>
              <p:tags r:id="rId8"/>
            </p:custDataLst>
          </p:nvPr>
        </p:nvSpPr>
        <p:spPr>
          <a:xfrm>
            <a:off x="2387600" y="5359400"/>
            <a:ext cx="630936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dirty="0">
                <a:solidFill>
                  <a:srgbClr val="FFFFFF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SAT引擎与理论求解器交互，直至找到解或证明无解。</a:t>
            </a:r>
            <a:endParaRPr lang="en-US" dirty="0">
              <a:solidFill>
                <a:srgbClr val="FFFFFF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2:55:42-d2v63jlnfo2stf9dk4r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" y="429895"/>
            <a:ext cx="579755" cy="65214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2:55:41-d2v63jdnfo2stf9dk4q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44260"/>
            <a:ext cx="12192635" cy="71374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54000" y="2082800"/>
            <a:ext cx="5727700" cy="457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30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问题建模与预处理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254000" y="2743200"/>
            <a:ext cx="56388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用户将实际问题转化为由</a:t>
            </a:r>
            <a:r>
              <a:rPr lang="en-US" sz="1600" dirty="0">
                <a:solidFill>
                  <a:srgbClr val="004080"/>
                </a:solidFill>
                <a:highlight>
                  <a:srgbClr val="A8D0F5">
                    <a:alpha val="4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一阶逻辑公式 </a:t>
            </a:r>
            <a:r>
              <a:rPr lang="en-US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与</a:t>
            </a:r>
            <a:r>
              <a:rPr lang="en-US" sz="1600" dirty="0">
                <a:solidFill>
                  <a:srgbClr val="004080"/>
                </a:solidFill>
                <a:highlight>
                  <a:srgbClr val="A8D0F5">
                    <a:alpha val="40000"/>
                  </a:srgbClr>
                </a:highlight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 理论约束 </a:t>
            </a:r>
            <a:r>
              <a:rPr lang="en-US" sz="16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组成的SMT公式。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254000" y="3556000"/>
            <a:ext cx="5537200" cy="1219200"/>
          </a:xfrm>
          <a:custGeom>
            <a:avLst/>
            <a:gdLst/>
            <a:ahLst/>
            <a:cxnLst/>
            <a:rect l="l" t="t" r="r" b="b"/>
            <a:pathLst>
              <a:path w="5537200" h="1219200">
                <a:moveTo>
                  <a:pt x="101596" y="0"/>
                </a:moveTo>
                <a:lnTo>
                  <a:pt x="5435604" y="0"/>
                </a:lnTo>
                <a:cubicBezTo>
                  <a:pt x="5491714" y="0"/>
                  <a:pt x="5537200" y="45486"/>
                  <a:pt x="5537200" y="101596"/>
                </a:cubicBezTo>
                <a:lnTo>
                  <a:pt x="5537200" y="1117604"/>
                </a:lnTo>
                <a:cubicBezTo>
                  <a:pt x="5537200" y="1173714"/>
                  <a:pt x="5491714" y="1219200"/>
                  <a:pt x="54356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3A7BD5">
              <a:alpha val="10196"/>
            </a:srgbClr>
          </a:solidFill>
        </p:spPr>
      </p:sp>
      <p:sp>
        <p:nvSpPr>
          <p:cNvPr id="7" name="Text 3"/>
          <p:cNvSpPr/>
          <p:nvPr/>
        </p:nvSpPr>
        <p:spPr>
          <a:xfrm>
            <a:off x="457200" y="3759200"/>
            <a:ext cx="5232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3A7BD5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预处理 (Preprocessing)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457200" y="4064000"/>
            <a:ext cx="52197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对公式进行简化，消除冗余约束、常量传播、重写等价式</a:t>
            </a:r>
            <a:endParaRPr lang="en-US" sz="1400" dirty="0">
              <a:solidFill>
                <a:srgbClr val="4A4A4A"/>
              </a:solidFill>
              <a:latin typeface="Noto Sans SC" panose="020B0200000000000000" pitchFamily="34" charset="-122"/>
              <a:ea typeface="Noto Sans SC" panose="020B0200000000000000" pitchFamily="34" charset="-122"/>
              <a:cs typeface="Noto Sans SC" panose="020B0200000000000000" pitchFamily="34" charset="-120"/>
            </a:endParaRPr>
          </a:p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（如x+0→x），以降低后续求解难度，提升效率。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6096000" y="2286000"/>
            <a:ext cx="5842000" cy="812800"/>
          </a:xfrm>
          <a:custGeom>
            <a:avLst/>
            <a:gdLst/>
            <a:ahLst/>
            <a:cxnLst/>
            <a:rect l="l" t="t" r="r" b="b"/>
            <a:pathLst>
              <a:path w="5842000" h="812800">
                <a:moveTo>
                  <a:pt x="101600" y="0"/>
                </a:moveTo>
                <a:lnTo>
                  <a:pt x="5740400" y="0"/>
                </a:lnTo>
                <a:cubicBezTo>
                  <a:pt x="5796475" y="0"/>
                  <a:pt x="5842000" y="45525"/>
                  <a:pt x="5842000" y="101600"/>
                </a:cubicBezTo>
                <a:lnTo>
                  <a:pt x="5842000" y="711200"/>
                </a:lnTo>
                <a:cubicBezTo>
                  <a:pt x="5842000" y="767275"/>
                  <a:pt x="5796475" y="812800"/>
                  <a:pt x="57404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A8D0F5">
              <a:alpha val="30196"/>
            </a:srgbClr>
          </a:solidFill>
        </p:spPr>
      </p:sp>
      <p:sp>
        <p:nvSpPr>
          <p:cNvPr id="10" name="Text 6"/>
          <p:cNvSpPr/>
          <p:nvPr/>
        </p:nvSpPr>
        <p:spPr>
          <a:xfrm>
            <a:off x="6248400" y="2438400"/>
            <a:ext cx="5626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命题逻辑部分: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6248400" y="2692400"/>
            <a:ext cx="5626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 ∨ ¬b</a:t>
            </a:r>
            <a:endParaRPr lang="en-US" sz="1600" dirty="0"/>
          </a:p>
        </p:txBody>
      </p:sp>
      <p:sp>
        <p:nvSpPr>
          <p:cNvPr id="12" name="Shape 8"/>
          <p:cNvSpPr/>
          <p:nvPr/>
        </p:nvSpPr>
        <p:spPr>
          <a:xfrm>
            <a:off x="6096000" y="3251200"/>
            <a:ext cx="5842000" cy="1320800"/>
          </a:xfrm>
          <a:custGeom>
            <a:avLst/>
            <a:gdLst/>
            <a:ahLst/>
            <a:cxnLst/>
            <a:rect l="l" t="t" r="r" b="b"/>
            <a:pathLst>
              <a:path w="5842000" h="1320800">
                <a:moveTo>
                  <a:pt x="101596" y="0"/>
                </a:moveTo>
                <a:lnTo>
                  <a:pt x="5740404" y="0"/>
                </a:lnTo>
                <a:cubicBezTo>
                  <a:pt x="5796514" y="0"/>
                  <a:pt x="5842000" y="45486"/>
                  <a:pt x="5842000" y="101596"/>
                </a:cubicBezTo>
                <a:lnTo>
                  <a:pt x="5842000" y="1219204"/>
                </a:lnTo>
                <a:cubicBezTo>
                  <a:pt x="5842000" y="1275314"/>
                  <a:pt x="5796514" y="1320800"/>
                  <a:pt x="5740404" y="1320800"/>
                </a:cubicBezTo>
                <a:lnTo>
                  <a:pt x="101596" y="1320800"/>
                </a:lnTo>
                <a:cubicBezTo>
                  <a:pt x="45486" y="1320800"/>
                  <a:pt x="0" y="1275314"/>
                  <a:pt x="0" y="12192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A8D0F5">
              <a:alpha val="30196"/>
            </a:srgbClr>
          </a:solidFill>
        </p:spPr>
      </p:sp>
      <p:sp>
        <p:nvSpPr>
          <p:cNvPr id="13" name="Text 9"/>
          <p:cNvSpPr/>
          <p:nvPr/>
        </p:nvSpPr>
        <p:spPr>
          <a:xfrm>
            <a:off x="6248400" y="3403600"/>
            <a:ext cx="56261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b="1" dirty="0">
                <a:solidFill>
                  <a:srgbClr val="004080"/>
                </a:solidFill>
                <a:latin typeface="Noto Sans SC" panose="020B0200000000000000" pitchFamily="34" charset="-122"/>
                <a:ea typeface="Noto Sans SC" panose="020B0200000000000000" pitchFamily="34" charset="-122"/>
                <a:cs typeface="Noto Sans SC" panose="020B0200000000000000" pitchFamily="34" charset="-120"/>
              </a:rPr>
              <a:t>理论约束部分:</a:t>
            </a:r>
            <a:endParaRPr lang="en-US" sz="1600" dirty="0"/>
          </a:p>
        </p:txBody>
      </p:sp>
      <p:sp>
        <p:nvSpPr>
          <p:cNvPr id="14" name="Text 10"/>
          <p:cNvSpPr/>
          <p:nvPr/>
        </p:nvSpPr>
        <p:spPr>
          <a:xfrm>
            <a:off x="7822565" y="3657600"/>
            <a:ext cx="2579370" cy="762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整数算术: x + y = 5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字符串: s.contains("abc")</a:t>
            </a:r>
            <a:endParaRPr lang="en-US" sz="1600" dirty="0"/>
          </a:p>
          <a:p>
            <a:pPr marL="254000" indent="-254000">
              <a:lnSpc>
                <a:spcPct val="120000"/>
              </a:lnSpc>
              <a:spcBef>
                <a:spcPts val="10"/>
              </a:spcBef>
              <a:buSzPct val="100000"/>
              <a:buChar char="•"/>
            </a:pPr>
            <a:r>
              <a:rPr lang="en-US" sz="1400" dirty="0">
                <a:solidFill>
                  <a:srgbClr val="4A4A4A"/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数组: arr[2] = 3</a:t>
            </a:r>
            <a:endParaRPr lang="en-US" sz="160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148.55,&quot;left&quot;:272.1,&quot;top&quot;:348.35,&quot;width&quot;:396.95}"/>
</p:tagLst>
</file>

<file path=ppt/tags/tag10.xml><?xml version="1.0" encoding="utf-8"?>
<p:tagLst xmlns:p="http://schemas.openxmlformats.org/presentationml/2006/main">
  <p:tag name="KSO_WM_DIAGRAM_VIRTUALLY_FRAME" val="{&quot;height&quot;:325.2,&quot;left&quot;:72.34409448818897,&quot;top&quot;:161.85,&quot;width&quot;:498.1044881889764}"/>
</p:tagLst>
</file>

<file path=ppt/tags/tag100.xml><?xml version="1.0" encoding="utf-8"?>
<p:tagLst xmlns:p="http://schemas.openxmlformats.org/presentationml/2006/main">
  <p:tag name="KSO_WM_DIAGRAM_VIRTUALLY_FRAME" val="{&quot;height&quot;:400,&quot;left&quot;:20,&quot;top&quot;:120,&quot;width&quot;:920}"/>
</p:tagLst>
</file>

<file path=ppt/tags/tag101.xml><?xml version="1.0" encoding="utf-8"?>
<p:tagLst xmlns:p="http://schemas.openxmlformats.org/presentationml/2006/main">
  <p:tag name="KSO_WM_DIAGRAM_VIRTUALLY_FRAME" val="{&quot;height&quot;:337.4,&quot;left&quot;:20,&quot;top&quot;:46.6,&quot;width&quot;:846.35}"/>
</p:tagLst>
</file>

<file path=ppt/tags/tag102.xml><?xml version="1.0" encoding="utf-8"?>
<p:tagLst xmlns:p="http://schemas.openxmlformats.org/presentationml/2006/main">
  <p:tag name="KSO_WM_DIAGRAM_VIRTUALLY_FRAME" val="{&quot;height&quot;:241.55,&quot;left&quot;:53.25,&quot;top&quot;:176.45,&quot;width&quot;:714.9}"/>
</p:tagLst>
</file>

<file path=ppt/tags/tag103.xml><?xml version="1.0" encoding="utf-8"?>
<p:tagLst xmlns:p="http://schemas.openxmlformats.org/presentationml/2006/main">
  <p:tag name="KSO_WM_DIAGRAM_VIRTUALLY_FRAME" val="{&quot;height&quot;:241.55,&quot;left&quot;:53.25,&quot;top&quot;:176.45,&quot;width&quot;:714.9}"/>
</p:tagLst>
</file>

<file path=ppt/tags/tag104.xml><?xml version="1.0" encoding="utf-8"?>
<p:tagLst xmlns:p="http://schemas.openxmlformats.org/presentationml/2006/main">
  <p:tag name="KSO_WM_DIAGRAM_VIRTUALLY_FRAME" val="{&quot;height&quot;:241.55,&quot;left&quot;:53.25,&quot;top&quot;:176.45,&quot;width&quot;:714.9}"/>
</p:tagLst>
</file>

<file path=ppt/tags/tag105.xml><?xml version="1.0" encoding="utf-8"?>
<p:tagLst xmlns:p="http://schemas.openxmlformats.org/presentationml/2006/main">
  <p:tag name="KSO_WM_DIAGRAM_VIRTUALLY_FRAME" val="{&quot;height&quot;:241.55,&quot;left&quot;:53.25,&quot;top&quot;:176.45,&quot;width&quot;:714.9}"/>
</p:tagLst>
</file>

<file path=ppt/tags/tag106.xml><?xml version="1.0" encoding="utf-8"?>
<p:tagLst xmlns:p="http://schemas.openxmlformats.org/presentationml/2006/main">
  <p:tag name="KSO_WM_DIAGRAM_VIRTUALLY_FRAME" val="{&quot;height&quot;:241.55,&quot;left&quot;:53.25,&quot;top&quot;:176.45,&quot;width&quot;:714.9}"/>
</p:tagLst>
</file>

<file path=ppt/tags/tag107.xml><?xml version="1.0" encoding="utf-8"?>
<p:tagLst xmlns:p="http://schemas.openxmlformats.org/presentationml/2006/main">
  <p:tag name="KSO_WM_DIAGRAM_VIRTUALLY_FRAME" val="{&quot;height&quot;:241.55,&quot;left&quot;:53.25,&quot;top&quot;:176.45,&quot;width&quot;:714.9}"/>
</p:tagLst>
</file>

<file path=ppt/tags/tag108.xml><?xml version="1.0" encoding="utf-8"?>
<p:tagLst xmlns:p="http://schemas.openxmlformats.org/presentationml/2006/main">
  <p:tag name="KSO_WM_DIAGRAM_VIRTUALLY_FRAME" val="{&quot;height&quot;:241.55,&quot;left&quot;:53.25,&quot;top&quot;:176.45,&quot;width&quot;:714.9}"/>
</p:tagLst>
</file>

<file path=ppt/tags/tag109.xml><?xml version="1.0" encoding="utf-8"?>
<p:tagLst xmlns:p="http://schemas.openxmlformats.org/presentationml/2006/main">
  <p:tag name="KSO_WM_DIAGRAM_VIRTUALLY_FRAME" val="{&quot;height&quot;:241.55,&quot;left&quot;:53.25,&quot;top&quot;:176.45,&quot;width&quot;:714.9}"/>
</p:tagLst>
</file>

<file path=ppt/tags/tag11.xml><?xml version="1.0" encoding="utf-8"?>
<p:tagLst xmlns:p="http://schemas.openxmlformats.org/presentationml/2006/main">
  <p:tag name="KSO_WM_DIAGRAM_VIRTUALLY_FRAME" val="{&quot;height&quot;:325.2,&quot;left&quot;:72.34409448818897,&quot;top&quot;:161.85,&quot;width&quot;:498.1044881889764}"/>
</p:tagLst>
</file>

<file path=ppt/tags/tag110.xml><?xml version="1.0" encoding="utf-8"?>
<p:tagLst xmlns:p="http://schemas.openxmlformats.org/presentationml/2006/main">
  <p:tag name="KSO_WM_DIAGRAM_VIRTUALLY_FRAME" val="{&quot;height&quot;:241.55,&quot;left&quot;:53.25,&quot;top&quot;:176.45,&quot;width&quot;:714.9}"/>
</p:tagLst>
</file>

<file path=ppt/tags/tag111.xml><?xml version="1.0" encoding="utf-8"?>
<p:tagLst xmlns:p="http://schemas.openxmlformats.org/presentationml/2006/main">
  <p:tag name="KSO_WM_DIAGRAM_VIRTUALLY_FRAME" val="{&quot;height&quot;:148.55,&quot;left&quot;:272.1,&quot;top&quot;:348.35,&quot;width&quot;:396.95}"/>
</p:tagLst>
</file>

<file path=ppt/tags/tag112.xml><?xml version="1.0" encoding="utf-8"?>
<p:tagLst xmlns:p="http://schemas.openxmlformats.org/presentationml/2006/main">
  <p:tag name="KSO_WM_DIAGRAM_VIRTUALLY_FRAME" val="{&quot;height&quot;:148.55,&quot;left&quot;:272.1,&quot;top&quot;:348.35,&quot;width&quot;:396.95}"/>
</p:tagLst>
</file>

<file path=ppt/tags/tag113.xml><?xml version="1.0" encoding="utf-8"?>
<p:tagLst xmlns:p="http://schemas.openxmlformats.org/presentationml/2006/main">
  <p:tag name="KSO_WM_DIAGRAM_VIRTUALLY_FRAME" val="{&quot;height&quot;:148.55,&quot;left&quot;:272.1,&quot;top&quot;:348.35,&quot;width&quot;:396.95}"/>
</p:tagLst>
</file>

<file path=ppt/tags/tag114.xml><?xml version="1.0" encoding="utf-8"?>
<p:tagLst xmlns:p="http://schemas.openxmlformats.org/presentationml/2006/main">
  <p:tag name="KSO_WM_DIAGRAM_VIRTUALLY_FRAME" val="{&quot;height&quot;:148.55,&quot;left&quot;:272.1,&quot;top&quot;:348.35,&quot;width&quot;:396.95}"/>
</p:tagLst>
</file>

<file path=ppt/tags/tag115.xml><?xml version="1.0" encoding="utf-8"?>
<p:tagLst xmlns:p="http://schemas.openxmlformats.org/presentationml/2006/main">
  <p:tag name="KSO_WM_DIAGRAM_VIRTUALLY_FRAME" val="{&quot;height&quot;:39.6,&quot;left&quot;:272.1,&quot;top&quot;:348.35,&quot;width&quot;:396.95}"/>
</p:tagLst>
</file>

<file path=ppt/tags/tag116.xml><?xml version="1.0" encoding="utf-8"?>
<p:tagLst xmlns:p="http://schemas.openxmlformats.org/presentationml/2006/main">
  <p:tag name="KSO_WM_DIAGRAM_VIRTUALLY_FRAME" val="{&quot;height&quot;:39.6,&quot;left&quot;:272.1,&quot;top&quot;:348.35,&quot;width&quot;:396.95}"/>
</p:tagLst>
</file>

<file path=ppt/tags/tag117.xml><?xml version="1.0" encoding="utf-8"?>
<p:tagLst xmlns:p="http://schemas.openxmlformats.org/presentationml/2006/main">
  <p:tag name="KSO_WM_DIAGRAM_VIRTUALLY_FRAME" val="{&quot;height&quot;:148.55,&quot;left&quot;:272.1,&quot;top&quot;:348.35,&quot;width&quot;:396.95}"/>
</p:tagLst>
</file>

<file path=ppt/tags/tag118.xml><?xml version="1.0" encoding="utf-8"?>
<p:tagLst xmlns:p="http://schemas.openxmlformats.org/presentationml/2006/main">
  <p:tag name="KSO_WM_DIAGRAM_VIRTUALLY_FRAME" val="{&quot;height&quot;:148.55,&quot;left&quot;:272.1,&quot;top&quot;:348.35,&quot;width&quot;:396.95}"/>
</p:tagLst>
</file>

<file path=ppt/tags/tag12.xml><?xml version="1.0" encoding="utf-8"?>
<p:tagLst xmlns:p="http://schemas.openxmlformats.org/presentationml/2006/main">
  <p:tag name="KSO_WM_DIAGRAM_VIRTUALLY_FRAME" val="{&quot;height&quot;:325.2,&quot;left&quot;:72.34409448818897,&quot;top&quot;:161.85,&quot;width&quot;:498.1044881889764}"/>
</p:tagLst>
</file>

<file path=ppt/tags/tag13.xml><?xml version="1.0" encoding="utf-8"?>
<p:tagLst xmlns:p="http://schemas.openxmlformats.org/presentationml/2006/main">
  <p:tag name="KSO_WM_DIAGRAM_VIRTUALLY_FRAME" val="{&quot;height&quot;:325.2,&quot;left&quot;:72.34409448818897,&quot;top&quot;:161.85,&quot;width&quot;:498.1044881889764}"/>
</p:tagLst>
</file>

<file path=ppt/tags/tag14.xml><?xml version="1.0" encoding="utf-8"?>
<p:tagLst xmlns:p="http://schemas.openxmlformats.org/presentationml/2006/main">
  <p:tag name="KSO_WM_DIAGRAM_VIRTUALLY_FRAME" val="{&quot;height&quot;:325.2,&quot;left&quot;:72.34409448818897,&quot;top&quot;:161.85,&quot;width&quot;:498.1044881889764}"/>
</p:tagLst>
</file>

<file path=ppt/tags/tag15.xml><?xml version="1.0" encoding="utf-8"?>
<p:tagLst xmlns:p="http://schemas.openxmlformats.org/presentationml/2006/main">
  <p:tag name="KSO_WM_DIAGRAM_VIRTUALLY_FRAME" val="{&quot;height&quot;:325.2,&quot;left&quot;:72.34409448818897,&quot;top&quot;:161.85,&quot;width&quot;:498.1044881889764}"/>
</p:tagLst>
</file>

<file path=ppt/tags/tag16.xml><?xml version="1.0" encoding="utf-8"?>
<p:tagLst xmlns:p="http://schemas.openxmlformats.org/presentationml/2006/main">
  <p:tag name="KSO_WM_DIAGRAM_VIRTUALLY_FRAME" val="{&quot;height&quot;:325.2,&quot;left&quot;:72.34409448818897,&quot;top&quot;:161.85,&quot;width&quot;:498.1044881889764}"/>
</p:tagLst>
</file>

<file path=ppt/tags/tag17.xml><?xml version="1.0" encoding="utf-8"?>
<p:tagLst xmlns:p="http://schemas.openxmlformats.org/presentationml/2006/main">
  <p:tag name="KSO_WM_DIAGRAM_VIRTUALLY_FRAME" val="{&quot;height&quot;:325.2,&quot;left&quot;:72.34409448818897,&quot;top&quot;:161.85,&quot;width&quot;:498.1044881889764}"/>
</p:tagLst>
</file>

<file path=ppt/tags/tag18.xml><?xml version="1.0" encoding="utf-8"?>
<p:tagLst xmlns:p="http://schemas.openxmlformats.org/presentationml/2006/main">
  <p:tag name="KSO_WM_DIAGRAM_VIRTUALLY_FRAME" val="{&quot;height&quot;:325.2,&quot;left&quot;:72.34409448818897,&quot;top&quot;:161.85,&quot;width&quot;:498.1044881889764}"/>
</p:tagLst>
</file>

<file path=ppt/tags/tag19.xml><?xml version="1.0" encoding="utf-8"?>
<p:tagLst xmlns:p="http://schemas.openxmlformats.org/presentationml/2006/main">
  <p:tag name="KSO_WM_DIAGRAM_VIRTUALLY_FRAME" val="{&quot;height&quot;:325.2,&quot;left&quot;:72.34409448818897,&quot;top&quot;:161.85,&quot;width&quot;:498.1044881889764}"/>
</p:tagLst>
</file>

<file path=ppt/tags/tag2.xml><?xml version="1.0" encoding="utf-8"?>
<p:tagLst xmlns:p="http://schemas.openxmlformats.org/presentationml/2006/main">
  <p:tag name="KSO_WM_DIAGRAM_VIRTUALLY_FRAME" val="{&quot;height&quot;:148.55,&quot;left&quot;:272.1,&quot;top&quot;:348.35,&quot;width&quot;:396.95}"/>
</p:tagLst>
</file>

<file path=ppt/tags/tag20.xml><?xml version="1.0" encoding="utf-8"?>
<p:tagLst xmlns:p="http://schemas.openxmlformats.org/presentationml/2006/main">
  <p:tag name="KSO_WM_DIAGRAM_VIRTUALLY_FRAME" val="{&quot;height&quot;:325.2,&quot;left&quot;:72.34409448818897,&quot;top&quot;:161.85,&quot;width&quot;:498.1044881889764}"/>
</p:tagLst>
</file>

<file path=ppt/tags/tag21.xml><?xml version="1.0" encoding="utf-8"?>
<p:tagLst xmlns:p="http://schemas.openxmlformats.org/presentationml/2006/main">
  <p:tag name="KSO_WM_DIAGRAM_VIRTUALLY_FRAME" val="{&quot;height&quot;:325.2,&quot;left&quot;:72.34409448818897,&quot;top&quot;:161.85,&quot;width&quot;:498.1044881889764}"/>
</p:tagLst>
</file>

<file path=ppt/tags/tag22.xml><?xml version="1.0" encoding="utf-8"?>
<p:tagLst xmlns:p="http://schemas.openxmlformats.org/presentationml/2006/main">
  <p:tag name="KSO_WM_DIAGRAM_VIRTUALLY_FRAME" val="{&quot;height&quot;:325.2,&quot;left&quot;:72.34409448818897,&quot;top&quot;:161.85,&quot;width&quot;:498.1044881889764}"/>
</p:tagLst>
</file>

<file path=ppt/tags/tag23.xml><?xml version="1.0" encoding="utf-8"?>
<p:tagLst xmlns:p="http://schemas.openxmlformats.org/presentationml/2006/main">
  <p:tag name="KSO_WM_DIAGRAM_VIRTUALLY_FRAME" val="{&quot;height&quot;:325.2,&quot;left&quot;:72.34409448818897,&quot;top&quot;:161.85,&quot;width&quot;:498.1044881889764}"/>
</p:tagLst>
</file>

<file path=ppt/tags/tag24.xml><?xml version="1.0" encoding="utf-8"?>
<p:tagLst xmlns:p="http://schemas.openxmlformats.org/presentationml/2006/main">
  <p:tag name="KSO_WM_DIAGRAM_VIRTUALLY_FRAME" val="{&quot;height&quot;:325.2,&quot;left&quot;:72.34409448818897,&quot;top&quot;:161.85,&quot;width&quot;:498.1044881889764}"/>
</p:tagLst>
</file>

<file path=ppt/tags/tag25.xml><?xml version="1.0" encoding="utf-8"?>
<p:tagLst xmlns:p="http://schemas.openxmlformats.org/presentationml/2006/main">
  <p:tag name="KSO_WM_DIAGRAM_VIRTUALLY_FRAME" val="{&quot;height&quot;:325.2,&quot;left&quot;:72.34409448818897,&quot;top&quot;:161.85,&quot;width&quot;:498.1044881889764}"/>
</p:tagLst>
</file>

<file path=ppt/tags/tag26.xml><?xml version="1.0" encoding="utf-8"?>
<p:tagLst xmlns:p="http://schemas.openxmlformats.org/presentationml/2006/main">
  <p:tag name="KSO_WM_DIAGRAM_VIRTUALLY_FRAME" val="{&quot;height&quot;:325.2,&quot;left&quot;:72.34409448818897,&quot;top&quot;:161.85,&quot;width&quot;:498.1044881889764}"/>
</p:tagLst>
</file>

<file path=ppt/tags/tag27.xml><?xml version="1.0" encoding="utf-8"?>
<p:tagLst xmlns:p="http://schemas.openxmlformats.org/presentationml/2006/main">
  <p:tag name="KSO_WM_DIAGRAM_VIRTUALLY_FRAME" val="{&quot;height&quot;:325.2,&quot;left&quot;:72.34409448818897,&quot;top&quot;:161.85,&quot;width&quot;:498.1044881889764}"/>
</p:tagLst>
</file>

<file path=ppt/tags/tag28.xml><?xml version="1.0" encoding="utf-8"?>
<p:tagLst xmlns:p="http://schemas.openxmlformats.org/presentationml/2006/main">
  <p:tag name="KSO_WM_DIAGRAM_VIRTUALLY_FRAME" val="{&quot;height&quot;:325.2,&quot;left&quot;:72.34409448818897,&quot;top&quot;:161.85,&quot;width&quot;:498.1044881889764}"/>
</p:tagLst>
</file>

<file path=ppt/tags/tag29.xml><?xml version="1.0" encoding="utf-8"?>
<p:tagLst xmlns:p="http://schemas.openxmlformats.org/presentationml/2006/main">
  <p:tag name="KSO_WM_DIAGRAM_VIRTUALLY_FRAME" val="{&quot;height&quot;:260,&quot;left&quot;:343.23748031496064,&quot;top&quot;:164,&quot;width&quot;:597.0000000000001}"/>
</p:tagLst>
</file>

<file path=ppt/tags/tag3.xml><?xml version="1.0" encoding="utf-8"?>
<p:tagLst xmlns:p="http://schemas.openxmlformats.org/presentationml/2006/main">
  <p:tag name="KSO_WM_DIAGRAM_VIRTUALLY_FRAME" val="{&quot;height&quot;:148.55,&quot;left&quot;:272.1,&quot;top&quot;:348.35,&quot;width&quot;:396.95}"/>
</p:tagLst>
</file>

<file path=ppt/tags/tag30.xml><?xml version="1.0" encoding="utf-8"?>
<p:tagLst xmlns:p="http://schemas.openxmlformats.org/presentationml/2006/main">
  <p:tag name="KSO_WM_DIAGRAM_VIRTUALLY_FRAME" val="{&quot;height&quot;:260,&quot;left&quot;:343.23748031496064,&quot;top&quot;:164,&quot;width&quot;:597.0000000000001}"/>
</p:tagLst>
</file>

<file path=ppt/tags/tag31.xml><?xml version="1.0" encoding="utf-8"?>
<p:tagLst xmlns:p="http://schemas.openxmlformats.org/presentationml/2006/main">
  <p:tag name="KSO_WM_DIAGRAM_VIRTUALLY_FRAME" val="{&quot;height&quot;:260,&quot;left&quot;:343.23748031496064,&quot;top&quot;:164,&quot;width&quot;:597.0000000000001}"/>
</p:tagLst>
</file>

<file path=ppt/tags/tag32.xml><?xml version="1.0" encoding="utf-8"?>
<p:tagLst xmlns:p="http://schemas.openxmlformats.org/presentationml/2006/main">
  <p:tag name="KSO_WM_DIAGRAM_VIRTUALLY_FRAME" val="{&quot;height&quot;:260,&quot;left&quot;:343.23748031496064,&quot;top&quot;:164,&quot;width&quot;:597.0000000000001}"/>
</p:tagLst>
</file>

<file path=ppt/tags/tag33.xml><?xml version="1.0" encoding="utf-8"?>
<p:tagLst xmlns:p="http://schemas.openxmlformats.org/presentationml/2006/main">
  <p:tag name="KSO_WM_DIAGRAM_VIRTUALLY_FRAME" val="{&quot;height&quot;:260,&quot;left&quot;:343.23748031496064,&quot;top&quot;:164,&quot;width&quot;:597.0000000000001}"/>
</p:tagLst>
</file>

<file path=ppt/tags/tag34.xml><?xml version="1.0" encoding="utf-8"?>
<p:tagLst xmlns:p="http://schemas.openxmlformats.org/presentationml/2006/main">
  <p:tag name="KSO_WM_DIAGRAM_VIRTUALLY_FRAME" val="{&quot;height&quot;:260,&quot;left&quot;:343.23748031496064,&quot;top&quot;:164,&quot;width&quot;:597.0000000000001}"/>
</p:tagLst>
</file>

<file path=ppt/tags/tag35.xml><?xml version="1.0" encoding="utf-8"?>
<p:tagLst xmlns:p="http://schemas.openxmlformats.org/presentationml/2006/main">
  <p:tag name="KSO_WM_DIAGRAM_VIRTUALLY_FRAME" val="{&quot;height&quot;:260,&quot;left&quot;:343.23748031496064,&quot;top&quot;:164,&quot;width&quot;:597.0000000000001}"/>
</p:tagLst>
</file>

<file path=ppt/tags/tag36.xml><?xml version="1.0" encoding="utf-8"?>
<p:tagLst xmlns:p="http://schemas.openxmlformats.org/presentationml/2006/main">
  <p:tag name="KSO_WM_DIAGRAM_VIRTUALLY_FRAME" val="{&quot;height&quot;:260,&quot;left&quot;:343.23748031496064,&quot;top&quot;:164,&quot;width&quot;:597.0000000000001}"/>
</p:tagLst>
</file>

<file path=ppt/tags/tag37.xml><?xml version="1.0" encoding="utf-8"?>
<p:tagLst xmlns:p="http://schemas.openxmlformats.org/presentationml/2006/main">
  <p:tag name="KSO_WM_DIAGRAM_VIRTUALLY_FRAME" val="{&quot;height&quot;:260,&quot;left&quot;:343.23748031496064,&quot;top&quot;:164,&quot;width&quot;:597.0000000000001}"/>
</p:tagLst>
</file>

<file path=ppt/tags/tag38.xml><?xml version="1.0" encoding="utf-8"?>
<p:tagLst xmlns:p="http://schemas.openxmlformats.org/presentationml/2006/main">
  <p:tag name="KSO_WM_DIAGRAM_VIRTUALLY_FRAME" val="{&quot;height&quot;:260,&quot;left&quot;:343.23748031496064,&quot;top&quot;:164,&quot;width&quot;:597.0000000000001}"/>
</p:tagLst>
</file>

<file path=ppt/tags/tag39.xml><?xml version="1.0" encoding="utf-8"?>
<p:tagLst xmlns:p="http://schemas.openxmlformats.org/presentationml/2006/main">
  <p:tag name="KSO_WM_DIAGRAM_VIRTUALLY_FRAME" val="{&quot;height&quot;:260,&quot;left&quot;:343.23748031496064,&quot;top&quot;:164,&quot;width&quot;:597.0000000000001}"/>
</p:tagLst>
</file>

<file path=ppt/tags/tag4.xml><?xml version="1.0" encoding="utf-8"?>
<p:tagLst xmlns:p="http://schemas.openxmlformats.org/presentationml/2006/main">
  <p:tag name="KSO_WM_DIAGRAM_VIRTUALLY_FRAME" val="{&quot;height&quot;:148.55,&quot;left&quot;:272.1,&quot;top&quot;:348.35,&quot;width&quot;:396.95}"/>
</p:tagLst>
</file>

<file path=ppt/tags/tag40.xml><?xml version="1.0" encoding="utf-8"?>
<p:tagLst xmlns:p="http://schemas.openxmlformats.org/presentationml/2006/main">
  <p:tag name="KSO_WM_DIAGRAM_VIRTUALLY_FRAME" val="{&quot;height&quot;:260,&quot;left&quot;:343.23748031496064,&quot;top&quot;:164,&quot;width&quot;:597.0000000000001}"/>
</p:tagLst>
</file>

<file path=ppt/tags/tag41.xml><?xml version="1.0" encoding="utf-8"?>
<p:tagLst xmlns:p="http://schemas.openxmlformats.org/presentationml/2006/main">
  <p:tag name="KSO_WM_DIAGRAM_VIRTUALLY_FRAME" val="{&quot;height&quot;:247.9749606299212,&quot;left&quot;:188,&quot;top&quot;:190.01259842519684,&quot;width&quot;:459.95}"/>
</p:tagLst>
</file>

<file path=ppt/tags/tag42.xml><?xml version="1.0" encoding="utf-8"?>
<p:tagLst xmlns:p="http://schemas.openxmlformats.org/presentationml/2006/main">
  <p:tag name="KSO_WM_DIAGRAM_VIRTUALLY_FRAME" val="{&quot;height&quot;:247.9749606299212,&quot;left&quot;:188,&quot;top&quot;:190.01259842519684,&quot;width&quot;:459.95}"/>
</p:tagLst>
</file>

<file path=ppt/tags/tag43.xml><?xml version="1.0" encoding="utf-8"?>
<p:tagLst xmlns:p="http://schemas.openxmlformats.org/presentationml/2006/main">
  <p:tag name="KSO_WM_DIAGRAM_VIRTUALLY_FRAME" val="{&quot;height&quot;:247.9749606299212,&quot;left&quot;:188,&quot;top&quot;:190.01259842519684,&quot;width&quot;:459.95}"/>
</p:tagLst>
</file>

<file path=ppt/tags/tag44.xml><?xml version="1.0" encoding="utf-8"?>
<p:tagLst xmlns:p="http://schemas.openxmlformats.org/presentationml/2006/main">
  <p:tag name="KSO_WM_DIAGRAM_VIRTUALLY_FRAME" val="{&quot;height&quot;:247.9749606299212,&quot;left&quot;:188,&quot;top&quot;:190.01259842519684,&quot;width&quot;:459.95}"/>
</p:tagLst>
</file>

<file path=ppt/tags/tag45.xml><?xml version="1.0" encoding="utf-8"?>
<p:tagLst xmlns:p="http://schemas.openxmlformats.org/presentationml/2006/main">
  <p:tag name="KSO_WM_DIAGRAM_VIRTUALLY_FRAME" val="{&quot;height&quot;:247.9749606299212,&quot;left&quot;:188,&quot;top&quot;:190.01259842519684,&quot;width&quot;:459.95}"/>
</p:tagLst>
</file>

<file path=ppt/tags/tag46.xml><?xml version="1.0" encoding="utf-8"?>
<p:tagLst xmlns:p="http://schemas.openxmlformats.org/presentationml/2006/main">
  <p:tag name="KSO_WM_DIAGRAM_VIRTUALLY_FRAME" val="{&quot;height&quot;:247.9749606299212,&quot;left&quot;:188,&quot;top&quot;:190.01259842519684,&quot;width&quot;:459.95}"/>
</p:tagLst>
</file>

<file path=ppt/tags/tag47.xml><?xml version="1.0" encoding="utf-8"?>
<p:tagLst xmlns:p="http://schemas.openxmlformats.org/presentationml/2006/main">
  <p:tag name="KSO_WM_DIAGRAM_VIRTUALLY_FRAME" val="{&quot;height&quot;:144,&quot;left&quot;:20,&quot;top&quot;:192,&quot;width&quot;:920}"/>
</p:tagLst>
</file>

<file path=ppt/tags/tag48.xml><?xml version="1.0" encoding="utf-8"?>
<p:tagLst xmlns:p="http://schemas.openxmlformats.org/presentationml/2006/main">
  <p:tag name="KSO_WM_DIAGRAM_VIRTUALLY_FRAME" val="{&quot;height&quot;:144,&quot;left&quot;:20,&quot;top&quot;:192,&quot;width&quot;:920}"/>
</p:tagLst>
</file>

<file path=ppt/tags/tag49.xml><?xml version="1.0" encoding="utf-8"?>
<p:tagLst xmlns:p="http://schemas.openxmlformats.org/presentationml/2006/main">
  <p:tag name="KSO_WM_DIAGRAM_VIRTUALLY_FRAME" val="{&quot;height&quot;:144,&quot;left&quot;:20,&quot;top&quot;:192,&quot;width&quot;:920}"/>
</p:tagLst>
</file>

<file path=ppt/tags/tag5.xml><?xml version="1.0" encoding="utf-8"?>
<p:tagLst xmlns:p="http://schemas.openxmlformats.org/presentationml/2006/main">
  <p:tag name="KSO_WM_DIAGRAM_VIRTUALLY_FRAME" val="{&quot;height&quot;:39.6,&quot;left&quot;:272.1,&quot;top&quot;:348.35,&quot;width&quot;:396.95}"/>
</p:tagLst>
</file>

<file path=ppt/tags/tag50.xml><?xml version="1.0" encoding="utf-8"?>
<p:tagLst xmlns:p="http://schemas.openxmlformats.org/presentationml/2006/main">
  <p:tag name="KSO_WM_DIAGRAM_VIRTUALLY_FRAME" val="{&quot;height&quot;:144,&quot;left&quot;:20,&quot;top&quot;:192,&quot;width&quot;:920}"/>
</p:tagLst>
</file>

<file path=ppt/tags/tag51.xml><?xml version="1.0" encoding="utf-8"?>
<p:tagLst xmlns:p="http://schemas.openxmlformats.org/presentationml/2006/main">
  <p:tag name="KSO_WM_DIAGRAM_VIRTUALLY_FRAME" val="{&quot;height&quot;:144,&quot;left&quot;:20,&quot;top&quot;:192,&quot;width&quot;:920}"/>
</p:tagLst>
</file>

<file path=ppt/tags/tag52.xml><?xml version="1.0" encoding="utf-8"?>
<p:tagLst xmlns:p="http://schemas.openxmlformats.org/presentationml/2006/main">
  <p:tag name="KSO_WM_DIAGRAM_VIRTUALLY_FRAME" val="{&quot;height&quot;:144,&quot;left&quot;:20,&quot;top&quot;:192,&quot;width&quot;:920}"/>
</p:tagLst>
</file>

<file path=ppt/tags/tag53.xml><?xml version="1.0" encoding="utf-8"?>
<p:tagLst xmlns:p="http://schemas.openxmlformats.org/presentationml/2006/main">
  <p:tag name="KSO_WM_DIAGRAM_VIRTUALLY_FRAME" val="{&quot;height&quot;:144,&quot;left&quot;:20,&quot;top&quot;:192,&quot;width&quot;:920}"/>
</p:tagLst>
</file>

<file path=ppt/tags/tag54.xml><?xml version="1.0" encoding="utf-8"?>
<p:tagLst xmlns:p="http://schemas.openxmlformats.org/presentationml/2006/main">
  <p:tag name="KSO_WM_DIAGRAM_VIRTUALLY_FRAME" val="{&quot;height&quot;:144,&quot;left&quot;:20,&quot;top&quot;:192,&quot;width&quot;:920}"/>
</p:tagLst>
</file>

<file path=ppt/tags/tag55.xml><?xml version="1.0" encoding="utf-8"?>
<p:tagLst xmlns:p="http://schemas.openxmlformats.org/presentationml/2006/main">
  <p:tag name="KSO_WM_DIAGRAM_VIRTUALLY_FRAME" val="{&quot;height&quot;:144,&quot;left&quot;:20,&quot;top&quot;:192,&quot;width&quot;:920}"/>
</p:tagLst>
</file>

<file path=ppt/tags/tag56.xml><?xml version="1.0" encoding="utf-8"?>
<p:tagLst xmlns:p="http://schemas.openxmlformats.org/presentationml/2006/main">
  <p:tag name="KSO_WM_DIAGRAM_VIRTUALLY_FRAME" val="{&quot;height&quot;:144,&quot;left&quot;:20,&quot;top&quot;:192,&quot;width&quot;:920}"/>
</p:tagLst>
</file>

<file path=ppt/tags/tag57.xml><?xml version="1.0" encoding="utf-8"?>
<p:tagLst xmlns:p="http://schemas.openxmlformats.org/presentationml/2006/main">
  <p:tag name="KSO_WM_DIAGRAM_VIRTUALLY_FRAME" val="{&quot;height&quot;:144,&quot;left&quot;:20,&quot;top&quot;:192,&quot;width&quot;:920}"/>
</p:tagLst>
</file>

<file path=ppt/tags/tag58.xml><?xml version="1.0" encoding="utf-8"?>
<p:tagLst xmlns:p="http://schemas.openxmlformats.org/presentationml/2006/main">
  <p:tag name="KSO_WM_DIAGRAM_VIRTUALLY_FRAME" val="{&quot;height&quot;:400,&quot;left&quot;:20,&quot;top&quot;:120,&quot;width&quot;:920}"/>
</p:tagLst>
</file>

<file path=ppt/tags/tag59.xml><?xml version="1.0" encoding="utf-8"?>
<p:tagLst xmlns:p="http://schemas.openxmlformats.org/presentationml/2006/main">
  <p:tag name="KSO_WM_DIAGRAM_VIRTUALLY_FRAME" val="{&quot;height&quot;:400,&quot;left&quot;:20,&quot;top&quot;:120,&quot;width&quot;:920}"/>
</p:tagLst>
</file>

<file path=ppt/tags/tag6.xml><?xml version="1.0" encoding="utf-8"?>
<p:tagLst xmlns:p="http://schemas.openxmlformats.org/presentationml/2006/main">
  <p:tag name="KSO_WM_DIAGRAM_VIRTUALLY_FRAME" val="{&quot;height&quot;:39.6,&quot;left&quot;:272.1,&quot;top&quot;:348.35,&quot;width&quot;:396.95}"/>
</p:tagLst>
</file>

<file path=ppt/tags/tag60.xml><?xml version="1.0" encoding="utf-8"?>
<p:tagLst xmlns:p="http://schemas.openxmlformats.org/presentationml/2006/main">
  <p:tag name="KSO_WM_DIAGRAM_VIRTUALLY_FRAME" val="{&quot;height&quot;:400,&quot;left&quot;:20,&quot;top&quot;:120,&quot;width&quot;:920}"/>
</p:tagLst>
</file>

<file path=ppt/tags/tag61.xml><?xml version="1.0" encoding="utf-8"?>
<p:tagLst xmlns:p="http://schemas.openxmlformats.org/presentationml/2006/main">
  <p:tag name="KSO_WM_DIAGRAM_VIRTUALLY_FRAME" val="{&quot;height&quot;:400,&quot;left&quot;:20,&quot;top&quot;:120,&quot;width&quot;:920}"/>
</p:tagLst>
</file>

<file path=ppt/tags/tag62.xml><?xml version="1.0" encoding="utf-8"?>
<p:tagLst xmlns:p="http://schemas.openxmlformats.org/presentationml/2006/main">
  <p:tag name="KSO_WM_DIAGRAM_VIRTUALLY_FRAME" val="{&quot;height&quot;:400,&quot;left&quot;:20,&quot;top&quot;:120,&quot;width&quot;:920}"/>
</p:tagLst>
</file>

<file path=ppt/tags/tag63.xml><?xml version="1.0" encoding="utf-8"?>
<p:tagLst xmlns:p="http://schemas.openxmlformats.org/presentationml/2006/main">
  <p:tag name="KSO_WM_DIAGRAM_VIRTUALLY_FRAME" val="{&quot;height&quot;:400,&quot;left&quot;:20,&quot;top&quot;:120,&quot;width&quot;:920}"/>
</p:tagLst>
</file>

<file path=ppt/tags/tag64.xml><?xml version="1.0" encoding="utf-8"?>
<p:tagLst xmlns:p="http://schemas.openxmlformats.org/presentationml/2006/main">
  <p:tag name="KSO_WM_DIAGRAM_VIRTUALLY_FRAME" val="{&quot;height&quot;:400,&quot;left&quot;:20,&quot;top&quot;:120,&quot;width&quot;:920}"/>
</p:tagLst>
</file>

<file path=ppt/tags/tag65.xml><?xml version="1.0" encoding="utf-8"?>
<p:tagLst xmlns:p="http://schemas.openxmlformats.org/presentationml/2006/main">
  <p:tag name="KSO_WM_DIAGRAM_VIRTUALLY_FRAME" val="{&quot;height&quot;:400,&quot;left&quot;:20,&quot;top&quot;:120,&quot;width&quot;:920}"/>
</p:tagLst>
</file>

<file path=ppt/tags/tag66.xml><?xml version="1.0" encoding="utf-8"?>
<p:tagLst xmlns:p="http://schemas.openxmlformats.org/presentationml/2006/main">
  <p:tag name="KSO_WM_DIAGRAM_VIRTUALLY_FRAME" val="{&quot;height&quot;:400,&quot;left&quot;:20,&quot;top&quot;:120,&quot;width&quot;:920}"/>
</p:tagLst>
</file>

<file path=ppt/tags/tag67.xml><?xml version="1.0" encoding="utf-8"?>
<p:tagLst xmlns:p="http://schemas.openxmlformats.org/presentationml/2006/main">
  <p:tag name="KSO_WM_DIAGRAM_VIRTUALLY_FRAME" val="{&quot;height&quot;:400,&quot;left&quot;:20,&quot;top&quot;:120,&quot;width&quot;:920}"/>
</p:tagLst>
</file>

<file path=ppt/tags/tag68.xml><?xml version="1.0" encoding="utf-8"?>
<p:tagLst xmlns:p="http://schemas.openxmlformats.org/presentationml/2006/main">
  <p:tag name="KSO_WM_DIAGRAM_VIRTUALLY_FRAME" val="{&quot;height&quot;:400,&quot;left&quot;:20,&quot;top&quot;:120,&quot;width&quot;:920}"/>
</p:tagLst>
</file>

<file path=ppt/tags/tag69.xml><?xml version="1.0" encoding="utf-8"?>
<p:tagLst xmlns:p="http://schemas.openxmlformats.org/presentationml/2006/main">
  <p:tag name="KSO_WM_DIAGRAM_VIRTUALLY_FRAME" val="{&quot;height&quot;:400,&quot;left&quot;:20,&quot;top&quot;:120,&quot;width&quot;:920}"/>
</p:tagLst>
</file>

<file path=ppt/tags/tag7.xml><?xml version="1.0" encoding="utf-8"?>
<p:tagLst xmlns:p="http://schemas.openxmlformats.org/presentationml/2006/main">
  <p:tag name="KSO_WM_DIAGRAM_VIRTUALLY_FRAME" val="{&quot;height&quot;:148.55,&quot;left&quot;:272.1,&quot;top&quot;:348.35,&quot;width&quot;:396.95}"/>
</p:tagLst>
</file>

<file path=ppt/tags/tag70.xml><?xml version="1.0" encoding="utf-8"?>
<p:tagLst xmlns:p="http://schemas.openxmlformats.org/presentationml/2006/main">
  <p:tag name="KSO_WM_DIAGRAM_VIRTUALLY_FRAME" val="{&quot;height&quot;:400,&quot;left&quot;:20,&quot;top&quot;:120,&quot;width&quot;:920}"/>
</p:tagLst>
</file>

<file path=ppt/tags/tag71.xml><?xml version="1.0" encoding="utf-8"?>
<p:tagLst xmlns:p="http://schemas.openxmlformats.org/presentationml/2006/main">
  <p:tag name="KSO_WM_DIAGRAM_VIRTUALLY_FRAME" val="{&quot;height&quot;:400,&quot;left&quot;:20,&quot;top&quot;:120,&quot;width&quot;:920}"/>
</p:tagLst>
</file>

<file path=ppt/tags/tag72.xml><?xml version="1.0" encoding="utf-8"?>
<p:tagLst xmlns:p="http://schemas.openxmlformats.org/presentationml/2006/main">
  <p:tag name="KSO_WM_DIAGRAM_VIRTUALLY_FRAME" val="{&quot;height&quot;:400,&quot;left&quot;:20,&quot;top&quot;:120,&quot;width&quot;:920}"/>
</p:tagLst>
</file>

<file path=ppt/tags/tag73.xml><?xml version="1.0" encoding="utf-8"?>
<p:tagLst xmlns:p="http://schemas.openxmlformats.org/presentationml/2006/main">
  <p:tag name="KSO_WM_DIAGRAM_VIRTUALLY_FRAME" val="{&quot;height&quot;:400,&quot;left&quot;:20,&quot;top&quot;:120,&quot;width&quot;:920}"/>
</p:tagLst>
</file>

<file path=ppt/tags/tag74.xml><?xml version="1.0" encoding="utf-8"?>
<p:tagLst xmlns:p="http://schemas.openxmlformats.org/presentationml/2006/main">
  <p:tag name="KSO_WM_DIAGRAM_VIRTUALLY_FRAME" val="{&quot;height&quot;:400,&quot;left&quot;:20,&quot;top&quot;:120,&quot;width&quot;:920}"/>
</p:tagLst>
</file>

<file path=ppt/tags/tag75.xml><?xml version="1.0" encoding="utf-8"?>
<p:tagLst xmlns:p="http://schemas.openxmlformats.org/presentationml/2006/main">
  <p:tag name="KSO_WM_DIAGRAM_VIRTUALLY_FRAME" val="{&quot;height&quot;:337.4,&quot;left&quot;:20,&quot;top&quot;:46.6,&quot;width&quot;:846.35}"/>
</p:tagLst>
</file>

<file path=ppt/tags/tag76.xml><?xml version="1.0" encoding="utf-8"?>
<p:tagLst xmlns:p="http://schemas.openxmlformats.org/presentationml/2006/main">
  <p:tag name="KSO_WM_DIAGRAM_VIRTUALLY_FRAME" val="{&quot;height&quot;:400,&quot;left&quot;:20,&quot;top&quot;:120,&quot;width&quot;:920}"/>
</p:tagLst>
</file>

<file path=ppt/tags/tag77.xml><?xml version="1.0" encoding="utf-8"?>
<p:tagLst xmlns:p="http://schemas.openxmlformats.org/presentationml/2006/main">
  <p:tag name="KSO_WM_DIAGRAM_VIRTUALLY_FRAME" val="{&quot;height&quot;:337.4,&quot;left&quot;:20,&quot;top&quot;:46.6,&quot;width&quot;:846.35}"/>
</p:tagLst>
</file>

<file path=ppt/tags/tag78.xml><?xml version="1.0" encoding="utf-8"?>
<p:tagLst xmlns:p="http://schemas.openxmlformats.org/presentationml/2006/main">
  <p:tag name="KSO_WM_DIAGRAM_VIRTUALLY_FRAME" val="{&quot;height&quot;:400,&quot;left&quot;:20,&quot;top&quot;:120,&quot;width&quot;:920}"/>
</p:tagLst>
</file>

<file path=ppt/tags/tag79.xml><?xml version="1.0" encoding="utf-8"?>
<p:tagLst xmlns:p="http://schemas.openxmlformats.org/presentationml/2006/main">
  <p:tag name="KSO_WM_DIAGRAM_VIRTUALLY_FRAME" val="{&quot;height&quot;:337.4,&quot;left&quot;:20,&quot;top&quot;:46.6,&quot;width&quot;:846.35}"/>
</p:tagLst>
</file>

<file path=ppt/tags/tag8.xml><?xml version="1.0" encoding="utf-8"?>
<p:tagLst xmlns:p="http://schemas.openxmlformats.org/presentationml/2006/main">
  <p:tag name="KSO_WM_DIAGRAM_VIRTUALLY_FRAME" val="{&quot;height&quot;:148.55,&quot;left&quot;:272.1,&quot;top&quot;:348.35,&quot;width&quot;:396.95}"/>
</p:tagLst>
</file>

<file path=ppt/tags/tag80.xml><?xml version="1.0" encoding="utf-8"?>
<p:tagLst xmlns:p="http://schemas.openxmlformats.org/presentationml/2006/main">
  <p:tag name="KSO_WM_DIAGRAM_VIRTUALLY_FRAME" val="{&quot;height&quot;:400,&quot;left&quot;:20,&quot;top&quot;:120,&quot;width&quot;:920}"/>
</p:tagLst>
</file>

<file path=ppt/tags/tag81.xml><?xml version="1.0" encoding="utf-8"?>
<p:tagLst xmlns:p="http://schemas.openxmlformats.org/presentationml/2006/main">
  <p:tag name="KSO_WM_DIAGRAM_VIRTUALLY_FRAME" val="{&quot;height&quot;:337.4,&quot;left&quot;:20,&quot;top&quot;:46.6,&quot;width&quot;:846.35}"/>
</p:tagLst>
</file>

<file path=ppt/tags/tag82.xml><?xml version="1.0" encoding="utf-8"?>
<p:tagLst xmlns:p="http://schemas.openxmlformats.org/presentationml/2006/main">
  <p:tag name="KSO_WM_DIAGRAM_VIRTUALLY_FRAME" val="{&quot;height&quot;:400,&quot;left&quot;:20,&quot;top&quot;:120,&quot;width&quot;:920}"/>
</p:tagLst>
</file>

<file path=ppt/tags/tag83.xml><?xml version="1.0" encoding="utf-8"?>
<p:tagLst xmlns:p="http://schemas.openxmlformats.org/presentationml/2006/main">
  <p:tag name="KSO_WM_DIAGRAM_VIRTUALLY_FRAME" val="{&quot;height&quot;:337.4,&quot;left&quot;:20,&quot;top&quot;:46.6,&quot;width&quot;:846.35}"/>
</p:tagLst>
</file>

<file path=ppt/tags/tag84.xml><?xml version="1.0" encoding="utf-8"?>
<p:tagLst xmlns:p="http://schemas.openxmlformats.org/presentationml/2006/main">
  <p:tag name="KSO_WM_DIAGRAM_VIRTUALLY_FRAME" val="{&quot;height&quot;:400,&quot;left&quot;:20,&quot;top&quot;:120,&quot;width&quot;:920}"/>
</p:tagLst>
</file>

<file path=ppt/tags/tag85.xml><?xml version="1.0" encoding="utf-8"?>
<p:tagLst xmlns:p="http://schemas.openxmlformats.org/presentationml/2006/main">
  <p:tag name="KSO_WM_DIAGRAM_VIRTUALLY_FRAME" val="{&quot;height&quot;:337.4,&quot;left&quot;:20,&quot;top&quot;:46.6,&quot;width&quot;:846.35}"/>
</p:tagLst>
</file>

<file path=ppt/tags/tag86.xml><?xml version="1.0" encoding="utf-8"?>
<p:tagLst xmlns:p="http://schemas.openxmlformats.org/presentationml/2006/main">
  <p:tag name="KSO_WM_DIAGRAM_VIRTUALLY_FRAME" val="{&quot;height&quot;:214.75,&quot;left&quot;:30.15,&quot;top&quot;:208,&quot;width&quot;:899.2}"/>
</p:tagLst>
</file>

<file path=ppt/tags/tag87.xml><?xml version="1.0" encoding="utf-8"?>
<p:tagLst xmlns:p="http://schemas.openxmlformats.org/presentationml/2006/main">
  <p:tag name="KSO_WM_DIAGRAM_VIRTUALLY_FRAME" val="{&quot;height&quot;:214.75,&quot;left&quot;:30.15,&quot;top&quot;:208,&quot;width&quot;:899.2}"/>
</p:tagLst>
</file>

<file path=ppt/tags/tag88.xml><?xml version="1.0" encoding="utf-8"?>
<p:tagLst xmlns:p="http://schemas.openxmlformats.org/presentationml/2006/main">
  <p:tag name="KSO_WM_DIAGRAM_VIRTUALLY_FRAME" val="{&quot;height&quot;:214.75,&quot;left&quot;:30.15,&quot;top&quot;:208,&quot;width&quot;:899.2}"/>
</p:tagLst>
</file>

<file path=ppt/tags/tag89.xml><?xml version="1.0" encoding="utf-8"?>
<p:tagLst xmlns:p="http://schemas.openxmlformats.org/presentationml/2006/main">
  <p:tag name="KSO_WM_DIAGRAM_VIRTUALLY_FRAME" val="{&quot;height&quot;:214.75,&quot;left&quot;:30.15,&quot;top&quot;:208,&quot;width&quot;:899.2}"/>
</p:tagLst>
</file>

<file path=ppt/tags/tag9.xml><?xml version="1.0" encoding="utf-8"?>
<p:tagLst xmlns:p="http://schemas.openxmlformats.org/presentationml/2006/main">
  <p:tag name="KSO_WM_DIAGRAM_VIRTUALLY_FRAME" val="{&quot;height&quot;:325.2,&quot;left&quot;:72.34409448818897,&quot;top&quot;:161.85,&quot;width&quot;:498.1044881889764}"/>
</p:tagLst>
</file>

<file path=ppt/tags/tag90.xml><?xml version="1.0" encoding="utf-8"?>
<p:tagLst xmlns:p="http://schemas.openxmlformats.org/presentationml/2006/main">
  <p:tag name="KSO_WM_DIAGRAM_VIRTUALLY_FRAME" val="{&quot;height&quot;:214.75,&quot;left&quot;:30.15,&quot;top&quot;:208,&quot;width&quot;:899.2}"/>
</p:tagLst>
</file>

<file path=ppt/tags/tag91.xml><?xml version="1.0" encoding="utf-8"?>
<p:tagLst xmlns:p="http://schemas.openxmlformats.org/presentationml/2006/main">
  <p:tag name="KSO_WM_DIAGRAM_VIRTUALLY_FRAME" val="{&quot;height&quot;:214.75,&quot;left&quot;:30.15,&quot;top&quot;:208,&quot;width&quot;:899.2}"/>
</p:tagLst>
</file>

<file path=ppt/tags/tag92.xml><?xml version="1.0" encoding="utf-8"?>
<p:tagLst xmlns:p="http://schemas.openxmlformats.org/presentationml/2006/main">
  <p:tag name="KSO_WM_DIAGRAM_VIRTUALLY_FRAME" val="{&quot;height&quot;:214.75,&quot;left&quot;:30.15,&quot;top&quot;:208,&quot;width&quot;:899.2}"/>
</p:tagLst>
</file>

<file path=ppt/tags/tag93.xml><?xml version="1.0" encoding="utf-8"?>
<p:tagLst xmlns:p="http://schemas.openxmlformats.org/presentationml/2006/main">
  <p:tag name="KSO_WM_DIAGRAM_VIRTUALLY_FRAME" val="{&quot;height&quot;:214.75,&quot;left&quot;:30.15,&quot;top&quot;:208,&quot;width&quot;:899.2}"/>
</p:tagLst>
</file>

<file path=ppt/tags/tag94.xml><?xml version="1.0" encoding="utf-8"?>
<p:tagLst xmlns:p="http://schemas.openxmlformats.org/presentationml/2006/main">
  <p:tag name="KSO_WM_DIAGRAM_VIRTUALLY_FRAME" val="{&quot;height&quot;:214.75,&quot;left&quot;:30.15,&quot;top&quot;:208,&quot;width&quot;:899.2}"/>
</p:tagLst>
</file>

<file path=ppt/tags/tag95.xml><?xml version="1.0" encoding="utf-8"?>
<p:tagLst xmlns:p="http://schemas.openxmlformats.org/presentationml/2006/main">
  <p:tag name="KSO_WM_DIAGRAM_VIRTUALLY_FRAME" val="{&quot;height&quot;:214.75,&quot;left&quot;:30.15,&quot;top&quot;:208,&quot;width&quot;:899.2}"/>
</p:tagLst>
</file>

<file path=ppt/tags/tag96.xml><?xml version="1.0" encoding="utf-8"?>
<p:tagLst xmlns:p="http://schemas.openxmlformats.org/presentationml/2006/main">
  <p:tag name="KSO_WM_DIAGRAM_VIRTUALLY_FRAME" val="{&quot;height&quot;:214.75,&quot;left&quot;:30.15,&quot;top&quot;:208,&quot;width&quot;:899.2}"/>
</p:tagLst>
</file>

<file path=ppt/tags/tag97.xml><?xml version="1.0" encoding="utf-8"?>
<p:tagLst xmlns:p="http://schemas.openxmlformats.org/presentationml/2006/main">
  <p:tag name="KSO_WM_DIAGRAM_VIRTUALLY_FRAME" val="{&quot;height&quot;:214.75,&quot;left&quot;:30.15,&quot;top&quot;:208,&quot;width&quot;:899.2}"/>
</p:tagLst>
</file>

<file path=ppt/tags/tag98.xml><?xml version="1.0" encoding="utf-8"?>
<p:tagLst xmlns:p="http://schemas.openxmlformats.org/presentationml/2006/main">
  <p:tag name="KSO_WM_DIAGRAM_VIRTUALLY_FRAME" val="{&quot;height&quot;:400,&quot;left&quot;:20,&quot;top&quot;:120,&quot;width&quot;:920}"/>
</p:tagLst>
</file>

<file path=ppt/tags/tag99.xml><?xml version="1.0" encoding="utf-8"?>
<p:tagLst xmlns:p="http://schemas.openxmlformats.org/presentationml/2006/main">
  <p:tag name="KSO_WM_DIAGRAM_VIRTUALLY_FRAME" val="{&quot;height&quot;:337.4,&quot;left&quot;:20,&quot;top&quot;:46.6,&quot;width&quot;:846.35}"/>
</p:tagLst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E46EB"/>
      </a:accent1>
      <a:accent2>
        <a:srgbClr val="1CA97E"/>
      </a:accent2>
      <a:accent3>
        <a:srgbClr val="5D91F0"/>
      </a:accent3>
      <a:accent4>
        <a:srgbClr val="000000"/>
      </a:accent4>
      <a:accent5>
        <a:srgbClr val="FFFFFF"/>
      </a:accent5>
      <a:accent6>
        <a:srgbClr val="FF9202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E46EB"/>
      </a:accent1>
      <a:accent2>
        <a:srgbClr val="1CA97E"/>
      </a:accent2>
      <a:accent3>
        <a:srgbClr val="5D91F0"/>
      </a:accent3>
      <a:accent4>
        <a:srgbClr val="000000"/>
      </a:accent4>
      <a:accent5>
        <a:srgbClr val="FFFFFF"/>
      </a:accent5>
      <a:accent6>
        <a:srgbClr val="FF9202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E46EB"/>
      </a:accent1>
      <a:accent2>
        <a:srgbClr val="1CA97E"/>
      </a:accent2>
      <a:accent3>
        <a:srgbClr val="5D91F0"/>
      </a:accent3>
      <a:accent4>
        <a:srgbClr val="000000"/>
      </a:accent4>
      <a:accent5>
        <a:srgbClr val="FFFFFF"/>
      </a:accent5>
      <a:accent6>
        <a:srgbClr val="FF9202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F35B0BEE-F18A-47BB-8FCB-E00DA2F2635D-1">
      <extobjdata type="F35B0BEE-F18A-47BB-8FCB-E00DA2F2635D" data="ewoJIkRlc2lnbklkIiA6ICI0OTg3ODBlZS05OTkxLTQwZWQtODgwZi04NmIxZmU0NTUzNGYiCn0K"/>
    </extobj>
  </extobjs>
</s:customData>
</file>

<file path=customXml/itemProps119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10704</Words>
  <Application>WPS 演示</Application>
  <PresentationFormat>On-screen Show (16:9)</PresentationFormat>
  <Paragraphs>648</Paragraphs>
  <Slides>39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39</vt:i4>
      </vt:variant>
    </vt:vector>
  </HeadingPairs>
  <TitlesOfParts>
    <vt:vector size="54" baseType="lpstr">
      <vt:lpstr>Arial</vt:lpstr>
      <vt:lpstr>宋体</vt:lpstr>
      <vt:lpstr>Wingdings</vt:lpstr>
      <vt:lpstr>MiSans</vt:lpstr>
      <vt:lpstr>MiSans</vt:lpstr>
      <vt:lpstr>黑体</vt:lpstr>
      <vt:lpstr>Noto Sans SC</vt:lpstr>
      <vt:lpstr>Noto Sans SC</vt:lpstr>
      <vt:lpstr>Calibri</vt:lpstr>
      <vt:lpstr>微软雅黑</vt:lpstr>
      <vt:lpstr>Arial Unicode MS</vt:lpstr>
      <vt:lpstr>等线</vt:lpstr>
      <vt:lpstr>Arial</vt:lpstr>
      <vt:lpstr>Custom Theme</vt:lpstr>
      <vt:lpstr>1_Custom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cvc5自动定理证明器原理与实践</dc:title>
  <dc:creator>Kimi</dc:creator>
  <dc:subject>cvc5自动定理证明器原理与实践</dc:subject>
  <cp:lastModifiedBy>XHM</cp:lastModifiedBy>
  <cp:revision>39</cp:revision>
  <dcterms:created xsi:type="dcterms:W3CDTF">2025-11-30T03:14:00Z</dcterms:created>
  <dcterms:modified xsi:type="dcterms:W3CDTF">2025-12-08T09:12:52Z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{"Label":"cvc5自动定理证明器原理与实践","ContentProducer":"001191110108MACG2KBH8F10000","ProduceID":"d4lr5kf6rtpa7rkgcq4g","ReservedCode1":"","ContentPropagator":"001191110108MACG2KBH8F20000","PropagateID":"d4lr5kf6rtpa7rkgcq4g","ReservedCode2":""}</vt:lpwstr>
  </property>
  <property fmtid="{D5CDD505-2E9C-101B-9397-08002B2CF9AE}" pid="3" name="ICV">
    <vt:lpwstr>BB77DB5DDBDC4C47BA861567A7DA0714_13</vt:lpwstr>
  </property>
  <property fmtid="{D5CDD505-2E9C-101B-9397-08002B2CF9AE}" pid="4" name="KSOProductBuildVer">
    <vt:lpwstr>2052-12.1.0.23542</vt:lpwstr>
  </property>
</Properties>
</file>